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2" r:id="rId2"/>
    <p:sldId id="313" r:id="rId3"/>
    <p:sldId id="314"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8" r:id="rId21"/>
    <p:sldId id="287" r:id="rId22"/>
    <p:sldId id="297" r:id="rId23"/>
    <p:sldId id="290" r:id="rId24"/>
    <p:sldId id="291" r:id="rId25"/>
    <p:sldId id="293" r:id="rId26"/>
    <p:sldId id="294" r:id="rId27"/>
    <p:sldId id="295" r:id="rId28"/>
    <p:sldId id="298" r:id="rId29"/>
    <p:sldId id="309" r:id="rId30"/>
    <p:sldId id="296" r:id="rId31"/>
    <p:sldId id="308" r:id="rId32"/>
    <p:sldId id="310" r:id="rId33"/>
    <p:sldId id="311" r:id="rId34"/>
    <p:sldId id="299" r:id="rId35"/>
    <p:sldId id="264" r:id="rId36"/>
    <p:sldId id="300" r:id="rId37"/>
    <p:sldId id="301" r:id="rId38"/>
    <p:sldId id="302" r:id="rId39"/>
    <p:sldId id="304" r:id="rId40"/>
    <p:sldId id="303" r:id="rId41"/>
    <p:sldId id="305" r:id="rId42"/>
    <p:sldId id="306" r:id="rId43"/>
    <p:sldId id="315" r:id="rId44"/>
    <p:sldId id="319" r:id="rId45"/>
    <p:sldId id="316" r:id="rId46"/>
    <p:sldId id="317" r:id="rId47"/>
    <p:sldId id="31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80114A-919B-4AD9-9134-1AE3DC6C0652}"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0114A-919B-4AD9-9134-1AE3DC6C0652}"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0114A-919B-4AD9-9134-1AE3DC6C0652}"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0114A-919B-4AD9-9134-1AE3DC6C0652}"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80114A-919B-4AD9-9134-1AE3DC6C0652}"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80114A-919B-4AD9-9134-1AE3DC6C0652}"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80114A-919B-4AD9-9134-1AE3DC6C0652}" type="datetimeFigureOut">
              <a:rPr lang="en-US" smtClean="0"/>
              <a:pPr/>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80114A-919B-4AD9-9134-1AE3DC6C0652}" type="datetimeFigureOut">
              <a:rPr lang="en-US" smtClean="0"/>
              <a:pPr/>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0114A-919B-4AD9-9134-1AE3DC6C0652}" type="datetimeFigureOut">
              <a:rPr lang="en-US" smtClean="0"/>
              <a:pPr/>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80114A-919B-4AD9-9134-1AE3DC6C0652}"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80114A-919B-4AD9-9134-1AE3DC6C0652}"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783D3-A6AB-4121-B2F5-1ED33A9BC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0114A-919B-4AD9-9134-1AE3DC6C0652}" type="datetimeFigureOut">
              <a:rPr lang="en-US" smtClean="0"/>
              <a:pPr/>
              <a:t>3/3/2023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8783D3-A6AB-4121-B2F5-1ED33A9BC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a:spLocks noChangeArrowheads="1"/>
          </p:cNvSpPr>
          <p:nvPr/>
        </p:nvSpPr>
        <p:spPr bwMode="auto">
          <a:xfrm>
            <a:off x="2154238" y="381000"/>
            <a:ext cx="7489825" cy="954088"/>
          </a:xfrm>
          <a:prstGeom prst="rect">
            <a:avLst/>
          </a:prstGeom>
          <a:noFill/>
          <a:ln w="9525">
            <a:noFill/>
            <a:miter lim="800000"/>
            <a:headEnd/>
            <a:tailEnd/>
          </a:ln>
        </p:spPr>
        <p:txBody>
          <a:bodyPr>
            <a:spAutoFit/>
          </a:bodyPr>
          <a:lstStyle/>
          <a:p>
            <a:r>
              <a:rPr lang="en-US" sz="2800">
                <a:latin typeface="Book Antiqua" pitchFamily="18" charset="0"/>
              </a:rPr>
              <a:t>RUNGTA COLLEGE OF DENTAL SCIENCES &amp; RESEARCH </a:t>
            </a:r>
          </a:p>
        </p:txBody>
      </p:sp>
      <p:sp>
        <p:nvSpPr>
          <p:cNvPr id="3075" name="TextBox 6"/>
          <p:cNvSpPr txBox="1">
            <a:spLocks noChangeArrowheads="1"/>
          </p:cNvSpPr>
          <p:nvPr/>
        </p:nvSpPr>
        <p:spPr bwMode="auto">
          <a:xfrm>
            <a:off x="152400" y="5715000"/>
            <a:ext cx="8545513" cy="523875"/>
          </a:xfrm>
          <a:prstGeom prst="rect">
            <a:avLst/>
          </a:prstGeom>
          <a:noFill/>
          <a:ln w="9525">
            <a:noFill/>
            <a:miter lim="800000"/>
            <a:headEnd/>
            <a:tailEnd/>
          </a:ln>
        </p:spPr>
        <p:txBody>
          <a:bodyPr>
            <a:spAutoFit/>
          </a:bodyPr>
          <a:lstStyle/>
          <a:p>
            <a:pPr algn="ctr"/>
            <a:r>
              <a:rPr lang="en-US" sz="2800">
                <a:latin typeface="Book Antiqua" pitchFamily="18" charset="0"/>
              </a:rPr>
              <a:t>DEPARTMENT OF ORAL PATHOLOGY  </a:t>
            </a:r>
          </a:p>
        </p:txBody>
      </p:sp>
      <p:pic>
        <p:nvPicPr>
          <p:cNvPr id="3076" name="Picture 7"/>
          <p:cNvPicPr>
            <a:picLocks noChangeAspect="1"/>
          </p:cNvPicPr>
          <p:nvPr/>
        </p:nvPicPr>
        <p:blipFill>
          <a:blip r:embed="rId2"/>
          <a:srcRect l="15781" r="15781"/>
          <a:stretch>
            <a:fillRect/>
          </a:stretch>
        </p:blipFill>
        <p:spPr bwMode="auto">
          <a:xfrm>
            <a:off x="0" y="0"/>
            <a:ext cx="1928813" cy="2114550"/>
          </a:xfrm>
          <a:prstGeom prst="rect">
            <a:avLst/>
          </a:prstGeom>
          <a:noFill/>
          <a:ln w="9525">
            <a:noFill/>
            <a:miter lim="800000"/>
            <a:headEnd/>
            <a:tailEnd/>
          </a:ln>
        </p:spPr>
      </p:pic>
      <p:sp>
        <p:nvSpPr>
          <p:cNvPr id="3077" name="Title 1"/>
          <p:cNvSpPr>
            <a:spLocks noGrp="1"/>
          </p:cNvSpPr>
          <p:nvPr>
            <p:ph type="title"/>
          </p:nvPr>
        </p:nvSpPr>
        <p:spPr>
          <a:xfrm>
            <a:off x="428625" y="2714625"/>
            <a:ext cx="8229600" cy="1143000"/>
          </a:xfrm>
          <a:solidFill>
            <a:schemeClr val="accent2"/>
          </a:solidFill>
        </p:spPr>
        <p:txBody>
          <a:bodyPr>
            <a:noAutofit/>
          </a:bodyPr>
          <a:lstStyle/>
          <a:p>
            <a:r>
              <a:rPr lang="en-US" sz="4000" dirty="0" smtClean="0"/>
              <a:t>Permanent Maxillary Lateral Incisor </a:t>
            </a:r>
            <a:endParaRPr lang="en-IN" sz="4000" b="1" dirty="0" smtClean="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IN" smtClean="0"/>
          </a:p>
        </p:txBody>
      </p:sp>
      <p:sp>
        <p:nvSpPr>
          <p:cNvPr id="11267" name="Content Placeholder 2"/>
          <p:cNvSpPr>
            <a:spLocks noGrp="1"/>
          </p:cNvSpPr>
          <p:nvPr>
            <p:ph idx="1"/>
          </p:nvPr>
        </p:nvSpPr>
        <p:spPr/>
        <p:txBody>
          <a:bodyPr/>
          <a:lstStyle/>
          <a:p>
            <a:endParaRPr lang="en-IN" smtClean="0"/>
          </a:p>
        </p:txBody>
      </p:sp>
      <p:pic>
        <p:nvPicPr>
          <p:cNvPr id="11268" name="Picture 2" descr="http://www.peppesdental.com/images/tooth%20eruption%20sequence%20Child%20Dentistry.bmp"/>
          <p:cNvPicPr>
            <a:picLocks noChangeAspect="1" noChangeArrowheads="1"/>
          </p:cNvPicPr>
          <p:nvPr/>
        </p:nvPicPr>
        <p:blipFill>
          <a:blip r:embed="rId2"/>
          <a:srcRect/>
          <a:stretch>
            <a:fillRect/>
          </a:stretch>
        </p:blipFill>
        <p:spPr bwMode="auto">
          <a:xfrm>
            <a:off x="76200" y="65088"/>
            <a:ext cx="8937625" cy="6792912"/>
          </a:xfrm>
          <a:prstGeom prst="rect">
            <a:avLst/>
          </a:prstGeom>
          <a:noFill/>
          <a:ln w="9525">
            <a:noFill/>
            <a:miter lim="800000"/>
            <a:headEnd/>
            <a:tailEnd/>
          </a:ln>
        </p:spPr>
      </p:pic>
      <p:sp>
        <p:nvSpPr>
          <p:cNvPr id="11269" name="Rectangle 4"/>
          <p:cNvSpPr>
            <a:spLocks noChangeArrowheads="1"/>
          </p:cNvSpPr>
          <p:nvPr/>
        </p:nvSpPr>
        <p:spPr bwMode="auto">
          <a:xfrm>
            <a:off x="2438400" y="1295400"/>
            <a:ext cx="2590800" cy="381000"/>
          </a:xfrm>
          <a:prstGeom prst="rect">
            <a:avLst/>
          </a:prstGeom>
          <a:noFill/>
          <a:ln w="57150" algn="ctr">
            <a:solidFill>
              <a:schemeClr val="tx1"/>
            </a:solidFill>
            <a:round/>
            <a:headEnd/>
            <a:tailEnd/>
          </a:ln>
        </p:spPr>
        <p:txBody>
          <a:bodyPr/>
          <a:lstStyle/>
          <a:p>
            <a:endParaRPr lang="en-I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pPr eaLnBrk="1" hangingPunct="1"/>
            <a:r>
              <a:rPr lang="en-US" smtClean="0"/>
              <a:t>Tooth notation</a:t>
            </a:r>
            <a:br>
              <a:rPr lang="en-US" smtClean="0"/>
            </a:br>
            <a:endParaRPr lang="en-IN" smtClean="0"/>
          </a:p>
        </p:txBody>
      </p:sp>
      <p:sp>
        <p:nvSpPr>
          <p:cNvPr id="13315" name="Content Placeholder 2"/>
          <p:cNvSpPr>
            <a:spLocks noGrp="1"/>
          </p:cNvSpPr>
          <p:nvPr>
            <p:ph idx="1"/>
          </p:nvPr>
        </p:nvSpPr>
        <p:spPr/>
        <p:txBody>
          <a:bodyPr/>
          <a:lstStyle/>
          <a:p>
            <a:pPr eaLnBrk="1" hangingPunct="1"/>
            <a:endParaRPr lang="en-US" smtClean="0"/>
          </a:p>
          <a:p>
            <a:pPr eaLnBrk="1" hangingPunct="1"/>
            <a:endParaRPr lang="en-IN" smtClean="0"/>
          </a:p>
        </p:txBody>
      </p:sp>
      <p:graphicFrame>
        <p:nvGraphicFramePr>
          <p:cNvPr id="5" name="Table 4"/>
          <p:cNvGraphicFramePr>
            <a:graphicFrameLocks noGrp="1"/>
          </p:cNvGraphicFramePr>
          <p:nvPr/>
        </p:nvGraphicFramePr>
        <p:xfrm>
          <a:off x="381000" y="1397000"/>
          <a:ext cx="3657600" cy="3942080"/>
        </p:xfrm>
        <a:graphic>
          <a:graphicData uri="http://schemas.openxmlformats.org/drawingml/2006/table">
            <a:tbl>
              <a:tblPr firstRow="1" bandRow="1">
                <a:tableStyleId>{5C22544A-7EE6-4342-B048-85BDC9FD1C3A}</a:tableStyleId>
              </a:tblPr>
              <a:tblGrid>
                <a:gridCol w="1219200"/>
                <a:gridCol w="1219200"/>
                <a:gridCol w="1219200"/>
              </a:tblGrid>
              <a:tr h="985520">
                <a:tc>
                  <a:txBody>
                    <a:bodyPr/>
                    <a:lstStyle/>
                    <a:p>
                      <a:endParaRPr lang="en-IN" dirty="0"/>
                    </a:p>
                  </a:txBody>
                  <a:tcPr/>
                </a:tc>
                <a:tc>
                  <a:txBody>
                    <a:bodyPr/>
                    <a:lstStyle/>
                    <a:p>
                      <a:r>
                        <a:rPr lang="en-US" dirty="0" smtClean="0"/>
                        <a:t>Right Lateral</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Left Lateral</a:t>
                      </a:r>
                      <a:endParaRPr lang="en-IN" dirty="0" smtClean="0"/>
                    </a:p>
                    <a:p>
                      <a:endParaRPr lang="en-IN" dirty="0"/>
                    </a:p>
                  </a:txBody>
                  <a:tcPr/>
                </a:tc>
              </a:tr>
              <a:tr h="985520">
                <a:tc>
                  <a:txBody>
                    <a:bodyPr/>
                    <a:lstStyle/>
                    <a:p>
                      <a:endParaRPr lang="en-US" dirty="0" smtClean="0"/>
                    </a:p>
                    <a:p>
                      <a:r>
                        <a:rPr lang="en-US" dirty="0" smtClean="0"/>
                        <a:t>Universal</a:t>
                      </a:r>
                      <a:endParaRPr lang="en-IN" dirty="0"/>
                    </a:p>
                  </a:txBody>
                  <a:tcPr/>
                </a:tc>
                <a:tc>
                  <a:txBody>
                    <a:bodyPr/>
                    <a:lstStyle/>
                    <a:p>
                      <a:pPr algn="ctr"/>
                      <a:endParaRPr lang="en-US" dirty="0" smtClean="0"/>
                    </a:p>
                    <a:p>
                      <a:pPr algn="ctr"/>
                      <a:r>
                        <a:rPr lang="en-US" dirty="0" smtClean="0"/>
                        <a:t>7</a:t>
                      </a:r>
                      <a:endParaRPr lang="en-IN" dirty="0"/>
                    </a:p>
                  </a:txBody>
                  <a:tcPr/>
                </a:tc>
                <a:tc>
                  <a:txBody>
                    <a:bodyPr/>
                    <a:lstStyle/>
                    <a:p>
                      <a:pPr algn="ctr"/>
                      <a:endParaRPr lang="en-US" dirty="0" smtClean="0"/>
                    </a:p>
                    <a:p>
                      <a:pPr algn="ctr"/>
                      <a:r>
                        <a:rPr lang="en-US" dirty="0" smtClean="0"/>
                        <a:t>10</a:t>
                      </a:r>
                      <a:endParaRPr lang="en-IN" dirty="0"/>
                    </a:p>
                  </a:txBody>
                  <a:tcPr/>
                </a:tc>
              </a:tr>
              <a:tr h="985520">
                <a:tc>
                  <a:txBody>
                    <a:bodyPr/>
                    <a:lstStyle/>
                    <a:p>
                      <a:endParaRPr lang="en-US" dirty="0" smtClean="0"/>
                    </a:p>
                    <a:p>
                      <a:r>
                        <a:rPr lang="en-US" dirty="0" err="1" smtClean="0"/>
                        <a:t>Zigmondy</a:t>
                      </a:r>
                      <a:endParaRPr lang="en-IN" dirty="0"/>
                    </a:p>
                  </a:txBody>
                  <a:tcPr/>
                </a:tc>
                <a:tc>
                  <a:txBody>
                    <a:bodyPr/>
                    <a:lstStyle/>
                    <a:p>
                      <a:endParaRPr lang="en-US" dirty="0" smtClean="0"/>
                    </a:p>
                    <a:p>
                      <a:r>
                        <a:rPr lang="en-US" dirty="0" smtClean="0"/>
                        <a:t>      2</a:t>
                      </a:r>
                      <a:endParaRPr lang="en-IN" dirty="0"/>
                    </a:p>
                  </a:txBody>
                  <a:tcPr/>
                </a:tc>
                <a:tc>
                  <a:txBody>
                    <a:bodyPr/>
                    <a:lstStyle/>
                    <a:p>
                      <a:endParaRPr lang="en-US" dirty="0" smtClean="0"/>
                    </a:p>
                    <a:p>
                      <a:r>
                        <a:rPr lang="en-US" dirty="0" smtClean="0"/>
                        <a:t>     2</a:t>
                      </a:r>
                      <a:endParaRPr lang="en-IN" dirty="0"/>
                    </a:p>
                  </a:txBody>
                  <a:tcPr/>
                </a:tc>
              </a:tr>
              <a:tr h="985520">
                <a:tc>
                  <a:txBody>
                    <a:bodyPr/>
                    <a:lstStyle/>
                    <a:p>
                      <a:endParaRPr lang="en-US" dirty="0" smtClean="0"/>
                    </a:p>
                    <a:p>
                      <a:r>
                        <a:rPr lang="en-US" dirty="0" smtClean="0"/>
                        <a:t>FDI</a:t>
                      </a:r>
                      <a:endParaRPr lang="en-IN" dirty="0"/>
                    </a:p>
                  </a:txBody>
                  <a:tcPr/>
                </a:tc>
                <a:tc>
                  <a:txBody>
                    <a:bodyPr/>
                    <a:lstStyle/>
                    <a:p>
                      <a:pPr algn="ctr"/>
                      <a:endParaRPr lang="en-US" dirty="0" smtClean="0"/>
                    </a:p>
                    <a:p>
                      <a:pPr algn="ctr"/>
                      <a:r>
                        <a:rPr lang="en-US" dirty="0" smtClean="0"/>
                        <a:t>12</a:t>
                      </a:r>
                      <a:endParaRPr lang="en-IN" dirty="0"/>
                    </a:p>
                  </a:txBody>
                  <a:tcPr/>
                </a:tc>
                <a:tc>
                  <a:txBody>
                    <a:bodyPr/>
                    <a:lstStyle/>
                    <a:p>
                      <a:pPr algn="ctr"/>
                      <a:endParaRPr lang="en-US" dirty="0" smtClean="0"/>
                    </a:p>
                    <a:p>
                      <a:pPr algn="ctr"/>
                      <a:r>
                        <a:rPr lang="en-US" dirty="0" smtClean="0"/>
                        <a:t>22</a:t>
                      </a:r>
                      <a:endParaRPr lang="en-IN" dirty="0"/>
                    </a:p>
                  </a:txBody>
                  <a:tcPr/>
                </a:tc>
              </a:tr>
            </a:tbl>
          </a:graphicData>
        </a:graphic>
      </p:graphicFrame>
      <p:cxnSp>
        <p:nvCxnSpPr>
          <p:cNvPr id="7" name="Straight Connector 6"/>
          <p:cNvCxnSpPr/>
          <p:nvPr/>
        </p:nvCxnSpPr>
        <p:spPr bwMode="auto">
          <a:xfrm>
            <a:off x="1905000" y="4038600"/>
            <a:ext cx="533400" cy="158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bwMode="auto">
          <a:xfrm rot="5400000">
            <a:off x="2210594" y="3809206"/>
            <a:ext cx="457200" cy="158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bwMode="auto">
          <a:xfrm>
            <a:off x="3046413" y="4037013"/>
            <a:ext cx="533400" cy="158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bwMode="auto">
          <a:xfrm rot="5400000">
            <a:off x="2820194" y="3809206"/>
            <a:ext cx="457200" cy="158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3342" name="Picture 2"/>
          <p:cNvPicPr>
            <a:picLocks noChangeAspect="1" noChangeArrowheads="1"/>
          </p:cNvPicPr>
          <p:nvPr/>
        </p:nvPicPr>
        <p:blipFill>
          <a:blip r:embed="rId2">
            <a:lum bright="30000" contrast="10000"/>
          </a:blip>
          <a:srcRect l="7384" t="8269" r="13696" b="45694"/>
          <a:stretch>
            <a:fillRect/>
          </a:stretch>
        </p:blipFill>
        <p:spPr bwMode="auto">
          <a:xfrm>
            <a:off x="4191000" y="1371600"/>
            <a:ext cx="4953000" cy="406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Chronology </a:t>
            </a:r>
            <a:endParaRPr lang="en-IN" smtClean="0"/>
          </a:p>
        </p:txBody>
      </p:sp>
      <p:graphicFrame>
        <p:nvGraphicFramePr>
          <p:cNvPr id="7" name="Content Placeholder 6"/>
          <p:cNvGraphicFramePr>
            <a:graphicFrameLocks noGrp="1"/>
          </p:cNvGraphicFramePr>
          <p:nvPr>
            <p:ph idx="1"/>
          </p:nvPr>
        </p:nvGraphicFramePr>
        <p:xfrm>
          <a:off x="381000" y="1447800"/>
          <a:ext cx="8382000" cy="5029200"/>
        </p:xfrm>
        <a:graphic>
          <a:graphicData uri="http://schemas.openxmlformats.org/drawingml/2006/table">
            <a:tbl>
              <a:tblPr firstRow="1" bandRow="1">
                <a:tableStyleId>{5C22544A-7EE6-4342-B048-85BDC9FD1C3A}</a:tableStyleId>
              </a:tblPr>
              <a:tblGrid>
                <a:gridCol w="4191000"/>
                <a:gridCol w="4191000"/>
              </a:tblGrid>
              <a:tr h="1005840">
                <a:tc gridSpan="2">
                  <a:txBody>
                    <a:bodyPr/>
                    <a:lstStyle/>
                    <a:p>
                      <a:pPr algn="ctr"/>
                      <a:endParaRPr lang="en-US" sz="2400" dirty="0" smtClean="0"/>
                    </a:p>
                    <a:p>
                      <a:pPr algn="ctr"/>
                      <a:r>
                        <a:rPr lang="en-US" sz="2400" dirty="0" smtClean="0"/>
                        <a:t>Maxillary Lateral</a:t>
                      </a:r>
                      <a:r>
                        <a:rPr lang="en-US" sz="2400" baseline="0" dirty="0" smtClean="0"/>
                        <a:t> Incisor</a:t>
                      </a:r>
                      <a:endParaRPr lang="en-IN" sz="2400" dirty="0"/>
                    </a:p>
                  </a:txBody>
                  <a:tcPr/>
                </a:tc>
                <a:tc hMerge="1">
                  <a:txBody>
                    <a:bodyPr/>
                    <a:lstStyle/>
                    <a:p>
                      <a:endParaRPr lang="en-IN"/>
                    </a:p>
                  </a:txBody>
                  <a:tcPr/>
                </a:tc>
              </a:tr>
              <a:tr h="1005840">
                <a:tc>
                  <a:txBody>
                    <a:bodyPr/>
                    <a:lstStyle/>
                    <a:p>
                      <a:pPr algn="ctr"/>
                      <a:r>
                        <a:rPr lang="en-US" sz="2400" dirty="0" smtClean="0"/>
                        <a:t>Initial calcification</a:t>
                      </a:r>
                    </a:p>
                    <a:p>
                      <a:pPr algn="ctr"/>
                      <a:r>
                        <a:rPr lang="en-US" sz="2400" dirty="0" smtClean="0"/>
                        <a:t>(First evidence of calcification)</a:t>
                      </a:r>
                      <a:endParaRPr lang="en-IN" sz="2400" dirty="0"/>
                    </a:p>
                  </a:txBody>
                  <a:tcPr/>
                </a:tc>
                <a:tc>
                  <a:txBody>
                    <a:bodyPr/>
                    <a:lstStyle/>
                    <a:p>
                      <a:pPr algn="ctr"/>
                      <a:r>
                        <a:rPr lang="en-US" sz="2400" dirty="0" smtClean="0">
                          <a:latin typeface="Arial Narrow" pitchFamily="34" charset="0"/>
                        </a:rPr>
                        <a:t>1</a:t>
                      </a:r>
                      <a:r>
                        <a:rPr lang="en-US" sz="2400" baseline="0" dirty="0" smtClean="0">
                          <a:latin typeface="Arial Narrow" pitchFamily="34" charset="0"/>
                        </a:rPr>
                        <a:t> year</a:t>
                      </a:r>
                      <a:endParaRPr lang="en-IN" sz="2400" dirty="0"/>
                    </a:p>
                  </a:txBody>
                  <a:tcPr/>
                </a:tc>
              </a:tr>
              <a:tr h="1005840">
                <a:tc>
                  <a:txBody>
                    <a:bodyPr/>
                    <a:lstStyle/>
                    <a:p>
                      <a:pPr algn="ctr"/>
                      <a:r>
                        <a:rPr lang="en-US" sz="2400" dirty="0" smtClean="0"/>
                        <a:t>Enamel Completion</a:t>
                      </a:r>
                    </a:p>
                    <a:p>
                      <a:pPr algn="ctr"/>
                      <a:r>
                        <a:rPr lang="en-US" sz="2400" dirty="0" smtClean="0"/>
                        <a:t>(crown completion)</a:t>
                      </a:r>
                      <a:endParaRPr lang="en-IN" sz="2400" dirty="0"/>
                    </a:p>
                  </a:txBody>
                  <a:tcPr/>
                </a:tc>
                <a:tc>
                  <a:txBody>
                    <a:bodyPr/>
                    <a:lstStyle/>
                    <a:p>
                      <a:pPr algn="ctr"/>
                      <a:r>
                        <a:rPr lang="en-US" sz="2400" dirty="0" smtClean="0">
                          <a:latin typeface="Arial Narrow" pitchFamily="34" charset="0"/>
                        </a:rPr>
                        <a:t>4-5 years</a:t>
                      </a:r>
                      <a:endParaRPr lang="en-IN" sz="2400" dirty="0"/>
                    </a:p>
                  </a:txBody>
                  <a:tcPr/>
                </a:tc>
              </a:tr>
              <a:tr h="1005840">
                <a:tc>
                  <a:txBody>
                    <a:bodyPr/>
                    <a:lstStyle/>
                    <a:p>
                      <a:pPr algn="ctr"/>
                      <a:r>
                        <a:rPr lang="en-US" sz="2400" dirty="0" smtClean="0"/>
                        <a:t>Eruption</a:t>
                      </a:r>
                      <a:endParaRPr lang="en-IN" sz="2400" dirty="0"/>
                    </a:p>
                  </a:txBody>
                  <a:tcPr/>
                </a:tc>
                <a:tc>
                  <a:txBody>
                    <a:bodyPr/>
                    <a:lstStyle/>
                    <a:p>
                      <a:pPr algn="ctr"/>
                      <a:r>
                        <a:rPr lang="en-US" sz="2400" dirty="0" smtClean="0">
                          <a:latin typeface="Arial Narrow" pitchFamily="34" charset="0"/>
                        </a:rPr>
                        <a:t>8-9 years</a:t>
                      </a:r>
                      <a:endParaRPr lang="en-IN" sz="2400" dirty="0"/>
                    </a:p>
                  </a:txBody>
                  <a:tcPr/>
                </a:tc>
              </a:tr>
              <a:tr h="1005840">
                <a:tc>
                  <a:txBody>
                    <a:bodyPr/>
                    <a:lstStyle/>
                    <a:p>
                      <a:pPr algn="ctr"/>
                      <a:r>
                        <a:rPr lang="en-US" sz="2400" dirty="0" smtClean="0"/>
                        <a:t>Completion of root</a:t>
                      </a:r>
                      <a:endParaRPr lang="en-IN" sz="2400" dirty="0"/>
                    </a:p>
                  </a:txBody>
                  <a:tcPr/>
                </a:tc>
                <a:tc>
                  <a:txBody>
                    <a:bodyPr/>
                    <a:lstStyle/>
                    <a:p>
                      <a:pPr algn="ctr"/>
                      <a:r>
                        <a:rPr lang="en-US" sz="2400" dirty="0" smtClean="0">
                          <a:latin typeface="Arial Narrow" pitchFamily="34" charset="0"/>
                        </a:rPr>
                        <a:t>11 years</a:t>
                      </a:r>
                      <a:endParaRPr lang="en-IN" sz="2400" dirty="0"/>
                    </a:p>
                  </a:txBody>
                  <a:tcPr/>
                </a:tc>
              </a:tr>
            </a:tbl>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lum bright="-10000"/>
          </a:blip>
          <a:srcRect l="41911" r="1762" b="3123"/>
          <a:stretch>
            <a:fillRect/>
          </a:stretch>
        </p:blipFill>
        <p:spPr bwMode="auto">
          <a:xfrm>
            <a:off x="6324600" y="-3175"/>
            <a:ext cx="2576513" cy="6861175"/>
          </a:xfrm>
          <a:prstGeom prst="rect">
            <a:avLst/>
          </a:prstGeom>
          <a:noFill/>
          <a:ln w="9525">
            <a:noFill/>
            <a:miter lim="800000"/>
            <a:headEnd/>
            <a:tailEnd/>
          </a:ln>
        </p:spPr>
      </p:pic>
      <p:sp>
        <p:nvSpPr>
          <p:cNvPr id="15363" name="Title 1"/>
          <p:cNvSpPr>
            <a:spLocks noGrp="1"/>
          </p:cNvSpPr>
          <p:nvPr>
            <p:ph type="title"/>
          </p:nvPr>
        </p:nvSpPr>
        <p:spPr>
          <a:xfrm>
            <a:off x="457200" y="152400"/>
            <a:ext cx="8229600" cy="838200"/>
          </a:xfrm>
        </p:spPr>
        <p:txBody>
          <a:bodyPr/>
          <a:lstStyle/>
          <a:p>
            <a:pPr eaLnBrk="1" hangingPunct="1"/>
            <a:r>
              <a:rPr lang="en-US" smtClean="0"/>
              <a:t>Dimensions </a:t>
            </a:r>
            <a:endParaRPr lang="en-IN" smtClean="0"/>
          </a:p>
        </p:txBody>
      </p:sp>
      <p:graphicFrame>
        <p:nvGraphicFramePr>
          <p:cNvPr id="5" name="Content Placeholder 4"/>
          <p:cNvGraphicFramePr>
            <a:graphicFrameLocks noGrp="1"/>
          </p:cNvGraphicFramePr>
          <p:nvPr>
            <p:ph idx="1"/>
          </p:nvPr>
        </p:nvGraphicFramePr>
        <p:xfrm>
          <a:off x="152400" y="990600"/>
          <a:ext cx="5562601" cy="5638802"/>
        </p:xfrm>
        <a:graphic>
          <a:graphicData uri="http://schemas.openxmlformats.org/drawingml/2006/table">
            <a:tbl>
              <a:tblPr firstRow="1" bandRow="1">
                <a:tableStyleId>{5C22544A-7EE6-4342-B048-85BDC9FD1C3A}</a:tableStyleId>
              </a:tblPr>
              <a:tblGrid>
                <a:gridCol w="4148667"/>
                <a:gridCol w="1413934"/>
              </a:tblGrid>
              <a:tr h="94814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algn="ctr"/>
                      <a:r>
                        <a:rPr lang="en-US" dirty="0" smtClean="0"/>
                        <a:t>Maxillary Lateral</a:t>
                      </a:r>
                      <a:r>
                        <a:rPr lang="en-US" baseline="0" dirty="0" smtClean="0"/>
                        <a:t> Incisor</a:t>
                      </a:r>
                      <a:endParaRPr lang="en-IN" dirty="0" smtClean="0"/>
                    </a:p>
                    <a:p>
                      <a:endParaRPr lang="en-IN" dirty="0"/>
                    </a:p>
                  </a:txBody>
                  <a:tcPr/>
                </a:tc>
                <a:tc hMerge="1">
                  <a:txBody>
                    <a:bodyPr/>
                    <a:lstStyle/>
                    <a:p>
                      <a:endParaRPr lang="en-IN"/>
                    </a:p>
                  </a:txBody>
                  <a:tcPr/>
                </a:tc>
              </a:tr>
              <a:tr h="5605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Cervicoincisal</a:t>
                      </a:r>
                      <a:r>
                        <a:rPr lang="en-US" dirty="0" smtClean="0"/>
                        <a:t> length of crown</a:t>
                      </a:r>
                      <a:endParaRPr lang="en-IN" dirty="0" smtClean="0"/>
                    </a:p>
                  </a:txBody>
                  <a:tcPr/>
                </a:tc>
                <a:tc>
                  <a:txBody>
                    <a:bodyPr/>
                    <a:lstStyle/>
                    <a:p>
                      <a:pPr algn="ctr"/>
                      <a:r>
                        <a:rPr lang="en-US" sz="1800" dirty="0" smtClean="0">
                          <a:latin typeface="Arial" charset="0"/>
                        </a:rPr>
                        <a:t>9.0</a:t>
                      </a:r>
                      <a:r>
                        <a:rPr lang="en-US" sz="1800" baseline="0" dirty="0" smtClean="0">
                          <a:latin typeface="Arial" charset="0"/>
                        </a:rPr>
                        <a:t> </a:t>
                      </a:r>
                      <a:r>
                        <a:rPr lang="en-US" sz="1800" dirty="0" smtClean="0">
                          <a:latin typeface="Arial" charset="0"/>
                        </a:rPr>
                        <a:t>mm</a:t>
                      </a:r>
                      <a:endParaRPr lang="en-IN" dirty="0"/>
                    </a:p>
                  </a:txBody>
                  <a:tcPr/>
                </a:tc>
              </a:tr>
              <a:tr h="560542">
                <a:tc>
                  <a:txBody>
                    <a:bodyPr/>
                    <a:lstStyle/>
                    <a:p>
                      <a:pPr algn="ctr"/>
                      <a:r>
                        <a:rPr lang="en-US" dirty="0" smtClean="0"/>
                        <a:t>Length of root</a:t>
                      </a:r>
                      <a:endParaRPr lang="en-IN" dirty="0"/>
                    </a:p>
                  </a:txBody>
                  <a:tcPr/>
                </a:tc>
                <a:tc>
                  <a:txBody>
                    <a:bodyPr/>
                    <a:lstStyle/>
                    <a:p>
                      <a:pPr algn="ctr"/>
                      <a:r>
                        <a:rPr lang="en-US" sz="1800" dirty="0" smtClean="0">
                          <a:latin typeface="Arial" charset="0"/>
                        </a:rPr>
                        <a:t>13.0 </a:t>
                      </a:r>
                      <a:r>
                        <a:rPr lang="en-US" sz="1800" dirty="0" smtClean="0"/>
                        <a:t>mm</a:t>
                      </a:r>
                      <a:endParaRPr lang="en-IN" dirty="0"/>
                    </a:p>
                  </a:txBody>
                  <a:tcPr/>
                </a:tc>
              </a:tr>
              <a:tr h="560542">
                <a:tc>
                  <a:txBody>
                    <a:bodyPr/>
                    <a:lstStyle/>
                    <a:p>
                      <a:pPr algn="ctr"/>
                      <a:r>
                        <a:rPr lang="en-US" dirty="0" err="1" smtClean="0"/>
                        <a:t>Mesiodistal</a:t>
                      </a:r>
                      <a:r>
                        <a:rPr lang="en-US" dirty="0" smtClean="0"/>
                        <a:t> diameter of crown</a:t>
                      </a:r>
                      <a:endParaRPr lang="en-IN" dirty="0"/>
                    </a:p>
                  </a:txBody>
                  <a:tcPr/>
                </a:tc>
                <a:tc>
                  <a:txBody>
                    <a:bodyPr/>
                    <a:lstStyle/>
                    <a:p>
                      <a:pPr algn="ctr"/>
                      <a:r>
                        <a:rPr lang="en-US" sz="1800" dirty="0" smtClean="0">
                          <a:latin typeface="Arial" charset="0"/>
                        </a:rPr>
                        <a:t>6.5 </a:t>
                      </a:r>
                      <a:r>
                        <a:rPr lang="en-US" dirty="0" smtClean="0"/>
                        <a:t>mm</a:t>
                      </a:r>
                      <a:endParaRPr lang="en-IN" dirty="0"/>
                    </a:p>
                  </a:txBody>
                  <a:tcPr/>
                </a:tc>
              </a:tr>
              <a:tr h="6637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Mesiodistal</a:t>
                      </a:r>
                      <a:r>
                        <a:rPr lang="en-US" dirty="0" smtClean="0"/>
                        <a:t> diameter of crown at cervix</a:t>
                      </a:r>
                      <a:endParaRPr lang="en-IN" dirty="0" smtClean="0"/>
                    </a:p>
                  </a:txBody>
                  <a:tcPr/>
                </a:tc>
                <a:tc>
                  <a:txBody>
                    <a:bodyPr/>
                    <a:lstStyle/>
                    <a:p>
                      <a:pPr algn="ctr"/>
                      <a:r>
                        <a:rPr lang="en-US" sz="1800" dirty="0" smtClean="0">
                          <a:latin typeface="Arial" charset="0"/>
                        </a:rPr>
                        <a:t>5.0</a:t>
                      </a:r>
                      <a:r>
                        <a:rPr lang="en-US" dirty="0" smtClean="0"/>
                        <a:t> mm</a:t>
                      </a:r>
                      <a:endParaRPr lang="en-IN" dirty="0"/>
                    </a:p>
                  </a:txBody>
                  <a:tcPr/>
                </a:tc>
              </a:tr>
              <a:tr h="560542">
                <a:tc>
                  <a:txBody>
                    <a:bodyPr/>
                    <a:lstStyle/>
                    <a:p>
                      <a:pPr algn="ctr"/>
                      <a:r>
                        <a:rPr lang="en-US" dirty="0" err="1" smtClean="0"/>
                        <a:t>Labiolingual</a:t>
                      </a:r>
                      <a:r>
                        <a:rPr lang="en-US" dirty="0" smtClean="0"/>
                        <a:t> diameter of crown</a:t>
                      </a:r>
                      <a:endParaRPr lang="en-IN" dirty="0"/>
                    </a:p>
                  </a:txBody>
                  <a:tcPr/>
                </a:tc>
                <a:tc>
                  <a:txBody>
                    <a:bodyPr/>
                    <a:lstStyle/>
                    <a:p>
                      <a:pPr algn="ctr"/>
                      <a:r>
                        <a:rPr lang="en-US" dirty="0" smtClean="0"/>
                        <a:t>6.0 mm</a:t>
                      </a:r>
                      <a:endParaRPr lang="en-IN" dirty="0"/>
                    </a:p>
                  </a:txBody>
                  <a:tcPr/>
                </a:tc>
              </a:tr>
              <a:tr h="6637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Labiolingual</a:t>
                      </a:r>
                      <a:r>
                        <a:rPr lang="en-US" dirty="0" smtClean="0"/>
                        <a:t> diameter of crown</a:t>
                      </a:r>
                      <a:r>
                        <a:rPr lang="en-IN" baseline="0" dirty="0" smtClean="0"/>
                        <a:t> at cervix</a:t>
                      </a:r>
                      <a:endParaRPr lang="en-IN" dirty="0" smtClean="0"/>
                    </a:p>
                  </a:txBody>
                  <a:tcPr/>
                </a:tc>
                <a:tc>
                  <a:txBody>
                    <a:bodyPr/>
                    <a:lstStyle/>
                    <a:p>
                      <a:pPr algn="ctr"/>
                      <a:r>
                        <a:rPr lang="en-US" dirty="0" smtClean="0"/>
                        <a:t>5.0 mm</a:t>
                      </a:r>
                      <a:endParaRPr lang="en-IN" dirty="0"/>
                    </a:p>
                  </a:txBody>
                  <a:tcPr/>
                </a:tc>
              </a:tr>
              <a:tr h="560542">
                <a:tc>
                  <a:txBody>
                    <a:bodyPr/>
                    <a:lstStyle/>
                    <a:p>
                      <a:pPr algn="ctr"/>
                      <a:r>
                        <a:rPr lang="en-US" dirty="0" smtClean="0"/>
                        <a:t>Curvature of cervical line </a:t>
                      </a:r>
                      <a:r>
                        <a:rPr lang="en-US" dirty="0" err="1" smtClean="0"/>
                        <a:t>mesially</a:t>
                      </a:r>
                      <a:endParaRPr lang="en-IN" dirty="0"/>
                    </a:p>
                  </a:txBody>
                  <a:tcPr/>
                </a:tc>
                <a:tc>
                  <a:txBody>
                    <a:bodyPr/>
                    <a:lstStyle/>
                    <a:p>
                      <a:pPr algn="ctr"/>
                      <a:r>
                        <a:rPr lang="en-US" dirty="0" smtClean="0"/>
                        <a:t>3.0 mm</a:t>
                      </a:r>
                      <a:endParaRPr lang="en-IN" dirty="0"/>
                    </a:p>
                  </a:txBody>
                  <a:tcPr/>
                </a:tc>
              </a:tr>
              <a:tr h="5605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Curvature of cervical line distally</a:t>
                      </a:r>
                      <a:endParaRPr lang="en-IN" dirty="0" smtClean="0"/>
                    </a:p>
                  </a:txBody>
                  <a:tcPr/>
                </a:tc>
                <a:tc>
                  <a:txBody>
                    <a:bodyPr/>
                    <a:lstStyle/>
                    <a:p>
                      <a:pPr algn="ctr"/>
                      <a:r>
                        <a:rPr lang="en-US" dirty="0" smtClean="0"/>
                        <a:t>2.0 mm</a:t>
                      </a:r>
                      <a:endParaRPr lang="en-IN" dirty="0"/>
                    </a:p>
                  </a:txBody>
                  <a:tcPr/>
                </a:tc>
              </a:tr>
            </a:tbl>
          </a:graphicData>
        </a:graphic>
      </p:graphicFrame>
      <p:cxnSp>
        <p:nvCxnSpPr>
          <p:cNvPr id="8" name="Straight Arrow Connector 7"/>
          <p:cNvCxnSpPr/>
          <p:nvPr/>
        </p:nvCxnSpPr>
        <p:spPr bwMode="auto">
          <a:xfrm rot="5400000">
            <a:off x="5718969" y="2053431"/>
            <a:ext cx="3657600" cy="7938"/>
          </a:xfrm>
          <a:prstGeom prst="straightConnector1">
            <a:avLst/>
          </a:prstGeom>
          <a:ln>
            <a:solidFill>
              <a:srgbClr val="C00000"/>
            </a:solidFill>
            <a:headEnd type="arrow"/>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bwMode="auto">
          <a:xfrm rot="5400000">
            <a:off x="6173788" y="5334000"/>
            <a:ext cx="2741612"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bwMode="auto">
          <a:xfrm rot="10800000">
            <a:off x="6858000" y="4494213"/>
            <a:ext cx="1600200" cy="1587"/>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bwMode="auto">
          <a:xfrm rot="10800000">
            <a:off x="6400800" y="5867400"/>
            <a:ext cx="2286000" cy="1588"/>
          </a:xfrm>
          <a:prstGeom prst="straightConnector1">
            <a:avLst/>
          </a:prstGeom>
          <a:ln>
            <a:solidFill>
              <a:schemeClr val="accent6">
                <a:lumMod val="75000"/>
              </a:schemeClr>
            </a:solidFill>
            <a:headEnd type="arrow"/>
            <a:tailEnd type="arrow"/>
          </a:ln>
        </p:spPr>
        <p:style>
          <a:lnRef idx="3">
            <a:schemeClr val="dk1"/>
          </a:lnRef>
          <a:fillRef idx="0">
            <a:schemeClr val="dk1"/>
          </a:fillRef>
          <a:effectRef idx="2">
            <a:schemeClr val="dk1"/>
          </a:effectRef>
          <a:fontRef idx="minor">
            <a:schemeClr val="tx1"/>
          </a:fontRef>
        </p:style>
      </p:cxnSp>
      <p:sp>
        <p:nvSpPr>
          <p:cNvPr id="15399" name="Oval 18"/>
          <p:cNvSpPr>
            <a:spLocks noChangeArrowheads="1"/>
          </p:cNvSpPr>
          <p:nvPr/>
        </p:nvSpPr>
        <p:spPr bwMode="auto">
          <a:xfrm>
            <a:off x="4495800" y="1905000"/>
            <a:ext cx="1066800" cy="457200"/>
          </a:xfrm>
          <a:prstGeom prst="ellipse">
            <a:avLst/>
          </a:prstGeom>
          <a:noFill/>
          <a:ln w="38100" algn="ctr">
            <a:solidFill>
              <a:schemeClr val="tx1"/>
            </a:solidFill>
            <a:prstDash val="dash"/>
            <a:round/>
            <a:headEnd/>
            <a:tailEnd/>
          </a:ln>
        </p:spPr>
        <p:txBody>
          <a:bodyPr/>
          <a:lstStyle/>
          <a:p>
            <a:endParaRPr lang="en-IN"/>
          </a:p>
        </p:txBody>
      </p:sp>
      <p:sp>
        <p:nvSpPr>
          <p:cNvPr id="15400" name="Oval 19"/>
          <p:cNvSpPr>
            <a:spLocks noChangeArrowheads="1"/>
          </p:cNvSpPr>
          <p:nvPr/>
        </p:nvSpPr>
        <p:spPr bwMode="auto">
          <a:xfrm>
            <a:off x="4419600" y="2514600"/>
            <a:ext cx="1066800" cy="381000"/>
          </a:xfrm>
          <a:prstGeom prst="ellipse">
            <a:avLst/>
          </a:prstGeom>
          <a:noFill/>
          <a:ln w="38100" algn="ctr">
            <a:solidFill>
              <a:schemeClr val="tx1"/>
            </a:solidFill>
            <a:prstDash val="dash"/>
            <a:round/>
            <a:headEnd/>
            <a:tailEnd/>
          </a:ln>
        </p:spPr>
        <p:txBody>
          <a:bodyPr/>
          <a:lstStyle/>
          <a:p>
            <a:endParaRPr lang="en-IN"/>
          </a:p>
        </p:txBody>
      </p:sp>
      <p:sp>
        <p:nvSpPr>
          <p:cNvPr id="15401" name="Oval 20"/>
          <p:cNvSpPr>
            <a:spLocks noChangeArrowheads="1"/>
          </p:cNvSpPr>
          <p:nvPr/>
        </p:nvSpPr>
        <p:spPr bwMode="auto">
          <a:xfrm>
            <a:off x="4419600" y="3048000"/>
            <a:ext cx="1066800" cy="457200"/>
          </a:xfrm>
          <a:prstGeom prst="ellipse">
            <a:avLst/>
          </a:prstGeom>
          <a:noFill/>
          <a:ln w="38100" algn="ctr">
            <a:solidFill>
              <a:schemeClr val="tx1"/>
            </a:solidFill>
            <a:prstDash val="dash"/>
            <a:round/>
            <a:headEnd/>
            <a:tailEnd/>
          </a:ln>
        </p:spPr>
        <p:txBody>
          <a:bodyPr/>
          <a:lstStyle/>
          <a:p>
            <a:endParaRPr lang="en-IN"/>
          </a:p>
        </p:txBody>
      </p:sp>
      <p:sp>
        <p:nvSpPr>
          <p:cNvPr id="15402" name="Oval 21"/>
          <p:cNvSpPr>
            <a:spLocks noChangeArrowheads="1"/>
          </p:cNvSpPr>
          <p:nvPr/>
        </p:nvSpPr>
        <p:spPr bwMode="auto">
          <a:xfrm>
            <a:off x="4419600" y="3581400"/>
            <a:ext cx="1066800" cy="457200"/>
          </a:xfrm>
          <a:prstGeom prst="ellipse">
            <a:avLst/>
          </a:prstGeom>
          <a:noFill/>
          <a:ln w="38100" algn="ctr">
            <a:solidFill>
              <a:schemeClr val="tx1"/>
            </a:solidFill>
            <a:prstDash val="dash"/>
            <a:round/>
            <a:headEnd/>
            <a:tailEnd/>
          </a:ln>
        </p:spPr>
        <p:txBody>
          <a:bodyPr/>
          <a:lstStyle/>
          <a:p>
            <a:endParaRPr lang="en-IN"/>
          </a:p>
        </p:txBody>
      </p:sp>
      <p:sp>
        <p:nvSpPr>
          <p:cNvPr id="14" name="TextBox 13"/>
          <p:cNvSpPr txBox="1"/>
          <p:nvPr/>
        </p:nvSpPr>
        <p:spPr>
          <a:xfrm>
            <a:off x="5791200" y="1981200"/>
            <a:ext cx="503664" cy="307777"/>
          </a:xfrm>
          <a:prstGeom prst="rect">
            <a:avLst/>
          </a:prstGeom>
          <a:noFill/>
        </p:spPr>
        <p:txBody>
          <a:bodyPr wrap="none" rtlCol="0">
            <a:spAutoFit/>
          </a:bodyPr>
          <a:lstStyle/>
          <a:p>
            <a:r>
              <a:rPr lang="en-US" sz="1400" dirty="0" smtClean="0"/>
              <a:t>10.5</a:t>
            </a:r>
            <a:endParaRPr lang="en-IN" sz="1400" dirty="0"/>
          </a:p>
        </p:txBody>
      </p:sp>
      <p:sp>
        <p:nvSpPr>
          <p:cNvPr id="15" name="TextBox 14"/>
          <p:cNvSpPr txBox="1"/>
          <p:nvPr/>
        </p:nvSpPr>
        <p:spPr>
          <a:xfrm>
            <a:off x="5820936" y="2511623"/>
            <a:ext cx="367408" cy="307777"/>
          </a:xfrm>
          <a:prstGeom prst="rect">
            <a:avLst/>
          </a:prstGeom>
          <a:noFill/>
        </p:spPr>
        <p:txBody>
          <a:bodyPr wrap="none" rtlCol="0">
            <a:spAutoFit/>
          </a:bodyPr>
          <a:lstStyle/>
          <a:p>
            <a:r>
              <a:rPr lang="en-US" sz="1400" dirty="0" smtClean="0"/>
              <a:t>13</a:t>
            </a:r>
            <a:endParaRPr lang="en-IN" sz="1400" dirty="0"/>
          </a:p>
        </p:txBody>
      </p:sp>
      <p:sp>
        <p:nvSpPr>
          <p:cNvPr id="16" name="TextBox 15"/>
          <p:cNvSpPr txBox="1"/>
          <p:nvPr/>
        </p:nvSpPr>
        <p:spPr>
          <a:xfrm>
            <a:off x="5791200" y="3121223"/>
            <a:ext cx="412292" cy="307777"/>
          </a:xfrm>
          <a:prstGeom prst="rect">
            <a:avLst/>
          </a:prstGeom>
          <a:noFill/>
        </p:spPr>
        <p:txBody>
          <a:bodyPr wrap="none" rtlCol="0">
            <a:spAutoFit/>
          </a:bodyPr>
          <a:lstStyle/>
          <a:p>
            <a:r>
              <a:rPr lang="en-US" sz="1400" dirty="0" smtClean="0"/>
              <a:t>8.5</a:t>
            </a:r>
            <a:endParaRPr lang="en-IN" sz="1400" dirty="0"/>
          </a:p>
        </p:txBody>
      </p:sp>
      <p:sp>
        <p:nvSpPr>
          <p:cNvPr id="17" name="TextBox 16"/>
          <p:cNvSpPr txBox="1"/>
          <p:nvPr/>
        </p:nvSpPr>
        <p:spPr>
          <a:xfrm>
            <a:off x="5896162" y="3730823"/>
            <a:ext cx="276038" cy="307777"/>
          </a:xfrm>
          <a:prstGeom prst="rect">
            <a:avLst/>
          </a:prstGeom>
          <a:noFill/>
        </p:spPr>
        <p:txBody>
          <a:bodyPr wrap="none" rtlCol="0">
            <a:spAutoFit/>
          </a:bodyPr>
          <a:lstStyle/>
          <a:p>
            <a:r>
              <a:rPr lang="en-US" sz="1400" dirty="0" smtClean="0"/>
              <a:t>7</a:t>
            </a:r>
            <a:endParaRPr lang="en-IN" sz="1400" dirty="0"/>
          </a:p>
        </p:txBody>
      </p:sp>
      <p:sp>
        <p:nvSpPr>
          <p:cNvPr id="19" name="TextBox 18"/>
          <p:cNvSpPr txBox="1"/>
          <p:nvPr/>
        </p:nvSpPr>
        <p:spPr>
          <a:xfrm>
            <a:off x="5867400" y="4419600"/>
            <a:ext cx="276038" cy="307777"/>
          </a:xfrm>
          <a:prstGeom prst="rect">
            <a:avLst/>
          </a:prstGeom>
          <a:noFill/>
        </p:spPr>
        <p:txBody>
          <a:bodyPr wrap="none" rtlCol="0">
            <a:spAutoFit/>
          </a:bodyPr>
          <a:lstStyle/>
          <a:p>
            <a:r>
              <a:rPr lang="en-US" sz="1400" dirty="0" smtClean="0"/>
              <a:t>7</a:t>
            </a:r>
            <a:endParaRPr lang="en-IN" sz="1400" dirty="0"/>
          </a:p>
        </p:txBody>
      </p:sp>
      <p:sp>
        <p:nvSpPr>
          <p:cNvPr id="20" name="TextBox 19"/>
          <p:cNvSpPr txBox="1"/>
          <p:nvPr/>
        </p:nvSpPr>
        <p:spPr>
          <a:xfrm>
            <a:off x="5867400" y="4953000"/>
            <a:ext cx="276038" cy="307777"/>
          </a:xfrm>
          <a:prstGeom prst="rect">
            <a:avLst/>
          </a:prstGeom>
          <a:noFill/>
        </p:spPr>
        <p:txBody>
          <a:bodyPr wrap="none" rtlCol="0">
            <a:spAutoFit/>
          </a:bodyPr>
          <a:lstStyle/>
          <a:p>
            <a:r>
              <a:rPr lang="en-US" sz="1400" dirty="0" smtClean="0"/>
              <a:t>6</a:t>
            </a:r>
            <a:endParaRPr lang="en-IN" sz="1400" dirty="0"/>
          </a:p>
        </p:txBody>
      </p:sp>
      <p:sp>
        <p:nvSpPr>
          <p:cNvPr id="21" name="TextBox 20"/>
          <p:cNvSpPr txBox="1"/>
          <p:nvPr/>
        </p:nvSpPr>
        <p:spPr>
          <a:xfrm>
            <a:off x="5867400" y="5638800"/>
            <a:ext cx="412292" cy="307777"/>
          </a:xfrm>
          <a:prstGeom prst="rect">
            <a:avLst/>
          </a:prstGeom>
          <a:noFill/>
        </p:spPr>
        <p:txBody>
          <a:bodyPr wrap="none" rtlCol="0">
            <a:spAutoFit/>
          </a:bodyPr>
          <a:lstStyle/>
          <a:p>
            <a:r>
              <a:rPr lang="en-US" sz="1400" dirty="0" smtClean="0"/>
              <a:t>3.5</a:t>
            </a:r>
            <a:endParaRPr lang="en-IN" sz="1400" dirty="0"/>
          </a:p>
        </p:txBody>
      </p:sp>
      <p:sp>
        <p:nvSpPr>
          <p:cNvPr id="22" name="TextBox 21"/>
          <p:cNvSpPr txBox="1"/>
          <p:nvPr/>
        </p:nvSpPr>
        <p:spPr>
          <a:xfrm>
            <a:off x="5867400" y="6172200"/>
            <a:ext cx="412292" cy="307777"/>
          </a:xfrm>
          <a:prstGeom prst="rect">
            <a:avLst/>
          </a:prstGeom>
          <a:noFill/>
        </p:spPr>
        <p:txBody>
          <a:bodyPr wrap="none" rtlCol="0">
            <a:spAutoFit/>
          </a:bodyPr>
          <a:lstStyle/>
          <a:p>
            <a:r>
              <a:rPr lang="en-US" sz="1400" dirty="0" smtClean="0"/>
              <a:t>2.5</a:t>
            </a:r>
            <a:endParaRPr lang="en-IN" sz="1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lateral incisor mesial"/>
          <p:cNvPicPr>
            <a:picLocks noChangeAspect="1" noChangeArrowheads="1"/>
          </p:cNvPicPr>
          <p:nvPr/>
        </p:nvPicPr>
        <p:blipFill>
          <a:blip r:embed="rId2"/>
          <a:srcRect t="3287"/>
          <a:stretch>
            <a:fillRect/>
          </a:stretch>
        </p:blipFill>
        <p:spPr bwMode="auto">
          <a:xfrm>
            <a:off x="5892800" y="228600"/>
            <a:ext cx="3251200" cy="6629400"/>
          </a:xfrm>
          <a:prstGeom prst="rect">
            <a:avLst/>
          </a:prstGeom>
          <a:noFill/>
          <a:ln w="9525">
            <a:noFill/>
            <a:miter lim="800000"/>
            <a:headEnd/>
            <a:tailEnd/>
          </a:ln>
        </p:spPr>
      </p:pic>
      <p:graphicFrame>
        <p:nvGraphicFramePr>
          <p:cNvPr id="6" name="Content Placeholder 4"/>
          <p:cNvGraphicFramePr>
            <a:graphicFrameLocks noGrp="1"/>
          </p:cNvGraphicFramePr>
          <p:nvPr>
            <p:ph idx="1"/>
          </p:nvPr>
        </p:nvGraphicFramePr>
        <p:xfrm>
          <a:off x="152400" y="990600"/>
          <a:ext cx="5562601" cy="5638802"/>
        </p:xfrm>
        <a:graphic>
          <a:graphicData uri="http://schemas.openxmlformats.org/drawingml/2006/table">
            <a:tbl>
              <a:tblPr firstRow="1" bandRow="1">
                <a:tableStyleId>{5C22544A-7EE6-4342-B048-85BDC9FD1C3A}</a:tableStyleId>
              </a:tblPr>
              <a:tblGrid>
                <a:gridCol w="4148667"/>
                <a:gridCol w="1413934"/>
              </a:tblGrid>
              <a:tr h="948146">
                <a:tc gridSpan="2">
                  <a:txBody>
                    <a:bodyPr/>
                    <a:lstStyle/>
                    <a:p>
                      <a:pPr algn="ctr"/>
                      <a:endParaRPr lang="en-US" dirty="0" smtClean="0"/>
                    </a:p>
                    <a:p>
                      <a:pPr algn="ctr"/>
                      <a:r>
                        <a:rPr lang="en-US" dirty="0" smtClean="0"/>
                        <a:t>Maxillary Lateral</a:t>
                      </a:r>
                      <a:r>
                        <a:rPr lang="en-US" baseline="0" dirty="0" smtClean="0"/>
                        <a:t> Incisor</a:t>
                      </a:r>
                      <a:endParaRPr lang="en-IN" dirty="0" smtClean="0"/>
                    </a:p>
                    <a:p>
                      <a:endParaRPr lang="en-IN" dirty="0"/>
                    </a:p>
                  </a:txBody>
                  <a:tcPr/>
                </a:tc>
                <a:tc hMerge="1">
                  <a:txBody>
                    <a:bodyPr/>
                    <a:lstStyle/>
                    <a:p>
                      <a:endParaRPr lang="en-IN"/>
                    </a:p>
                  </a:txBody>
                  <a:tcPr/>
                </a:tc>
              </a:tr>
              <a:tr h="5605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Cervicoincisal</a:t>
                      </a:r>
                      <a:r>
                        <a:rPr lang="en-US" dirty="0" smtClean="0"/>
                        <a:t> length of crown</a:t>
                      </a:r>
                      <a:endParaRPr lang="en-IN" dirty="0" smtClean="0"/>
                    </a:p>
                  </a:txBody>
                  <a:tcPr/>
                </a:tc>
                <a:tc>
                  <a:txBody>
                    <a:bodyPr/>
                    <a:lstStyle/>
                    <a:p>
                      <a:pPr algn="ctr"/>
                      <a:r>
                        <a:rPr lang="en-US" sz="1800" dirty="0" smtClean="0">
                          <a:latin typeface="Arial" charset="0"/>
                        </a:rPr>
                        <a:t>9.0</a:t>
                      </a:r>
                      <a:r>
                        <a:rPr lang="en-US" sz="1800" baseline="0" dirty="0" smtClean="0">
                          <a:latin typeface="Arial" charset="0"/>
                        </a:rPr>
                        <a:t> </a:t>
                      </a:r>
                      <a:r>
                        <a:rPr lang="en-US" sz="1800" dirty="0" smtClean="0">
                          <a:latin typeface="Arial" charset="0"/>
                        </a:rPr>
                        <a:t>mm</a:t>
                      </a:r>
                      <a:endParaRPr lang="en-IN" dirty="0"/>
                    </a:p>
                  </a:txBody>
                  <a:tcPr/>
                </a:tc>
              </a:tr>
              <a:tr h="560542">
                <a:tc>
                  <a:txBody>
                    <a:bodyPr/>
                    <a:lstStyle/>
                    <a:p>
                      <a:pPr algn="ctr"/>
                      <a:r>
                        <a:rPr lang="en-US" dirty="0" smtClean="0"/>
                        <a:t>Length of root</a:t>
                      </a:r>
                      <a:endParaRPr lang="en-IN" dirty="0"/>
                    </a:p>
                  </a:txBody>
                  <a:tcPr/>
                </a:tc>
                <a:tc>
                  <a:txBody>
                    <a:bodyPr/>
                    <a:lstStyle/>
                    <a:p>
                      <a:pPr algn="ctr"/>
                      <a:r>
                        <a:rPr lang="en-US" sz="1800" dirty="0" smtClean="0">
                          <a:latin typeface="Arial" charset="0"/>
                        </a:rPr>
                        <a:t>13.0 </a:t>
                      </a:r>
                      <a:r>
                        <a:rPr lang="en-US" sz="1800" dirty="0" smtClean="0"/>
                        <a:t>mm</a:t>
                      </a:r>
                      <a:endParaRPr lang="en-IN" dirty="0"/>
                    </a:p>
                  </a:txBody>
                  <a:tcPr/>
                </a:tc>
              </a:tr>
              <a:tr h="560542">
                <a:tc>
                  <a:txBody>
                    <a:bodyPr/>
                    <a:lstStyle/>
                    <a:p>
                      <a:pPr algn="ctr"/>
                      <a:r>
                        <a:rPr lang="en-US" dirty="0" err="1" smtClean="0"/>
                        <a:t>Mesiodistal</a:t>
                      </a:r>
                      <a:r>
                        <a:rPr lang="en-US" dirty="0" smtClean="0"/>
                        <a:t> diameter of crown</a:t>
                      </a:r>
                      <a:endParaRPr lang="en-IN" dirty="0"/>
                    </a:p>
                  </a:txBody>
                  <a:tcPr/>
                </a:tc>
                <a:tc>
                  <a:txBody>
                    <a:bodyPr/>
                    <a:lstStyle/>
                    <a:p>
                      <a:pPr algn="ctr"/>
                      <a:r>
                        <a:rPr lang="en-US" sz="1800" dirty="0" smtClean="0">
                          <a:latin typeface="Arial" charset="0"/>
                        </a:rPr>
                        <a:t>6.5 </a:t>
                      </a:r>
                      <a:r>
                        <a:rPr lang="en-US" dirty="0" smtClean="0"/>
                        <a:t>mm</a:t>
                      </a:r>
                      <a:endParaRPr lang="en-IN" dirty="0"/>
                    </a:p>
                  </a:txBody>
                  <a:tcPr/>
                </a:tc>
              </a:tr>
              <a:tr h="6637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Mesiodistal</a:t>
                      </a:r>
                      <a:r>
                        <a:rPr lang="en-US" dirty="0" smtClean="0"/>
                        <a:t> diameter of crown at cervix</a:t>
                      </a:r>
                      <a:endParaRPr lang="en-IN" dirty="0" smtClean="0"/>
                    </a:p>
                  </a:txBody>
                  <a:tcPr/>
                </a:tc>
                <a:tc>
                  <a:txBody>
                    <a:bodyPr/>
                    <a:lstStyle/>
                    <a:p>
                      <a:pPr algn="ctr"/>
                      <a:r>
                        <a:rPr lang="en-US" sz="1800" dirty="0" smtClean="0">
                          <a:latin typeface="Arial" charset="0"/>
                        </a:rPr>
                        <a:t>5.0</a:t>
                      </a:r>
                      <a:r>
                        <a:rPr lang="en-US" dirty="0" smtClean="0"/>
                        <a:t> mm</a:t>
                      </a:r>
                      <a:endParaRPr lang="en-IN" dirty="0"/>
                    </a:p>
                  </a:txBody>
                  <a:tcPr/>
                </a:tc>
              </a:tr>
              <a:tr h="560542">
                <a:tc>
                  <a:txBody>
                    <a:bodyPr/>
                    <a:lstStyle/>
                    <a:p>
                      <a:pPr algn="ctr"/>
                      <a:r>
                        <a:rPr lang="en-US" dirty="0" err="1" smtClean="0"/>
                        <a:t>Labiolingual</a:t>
                      </a:r>
                      <a:r>
                        <a:rPr lang="en-US" dirty="0" smtClean="0"/>
                        <a:t> diameter of crown</a:t>
                      </a:r>
                      <a:endParaRPr lang="en-IN" dirty="0"/>
                    </a:p>
                  </a:txBody>
                  <a:tcPr/>
                </a:tc>
                <a:tc>
                  <a:txBody>
                    <a:bodyPr/>
                    <a:lstStyle/>
                    <a:p>
                      <a:pPr algn="ctr"/>
                      <a:r>
                        <a:rPr lang="en-US" dirty="0" smtClean="0"/>
                        <a:t>6.0 mm</a:t>
                      </a:r>
                      <a:endParaRPr lang="en-IN" dirty="0"/>
                    </a:p>
                  </a:txBody>
                  <a:tcPr/>
                </a:tc>
              </a:tr>
              <a:tr h="6637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Labiolingual</a:t>
                      </a:r>
                      <a:r>
                        <a:rPr lang="en-US" dirty="0" smtClean="0"/>
                        <a:t> diameter of crown</a:t>
                      </a:r>
                      <a:r>
                        <a:rPr lang="en-IN" baseline="0" dirty="0" smtClean="0"/>
                        <a:t> at cervix</a:t>
                      </a:r>
                      <a:endParaRPr lang="en-IN" dirty="0" smtClean="0"/>
                    </a:p>
                  </a:txBody>
                  <a:tcPr/>
                </a:tc>
                <a:tc>
                  <a:txBody>
                    <a:bodyPr/>
                    <a:lstStyle/>
                    <a:p>
                      <a:pPr algn="ctr"/>
                      <a:r>
                        <a:rPr lang="en-US" dirty="0" smtClean="0"/>
                        <a:t>5.0 mm</a:t>
                      </a:r>
                      <a:endParaRPr lang="en-IN" dirty="0"/>
                    </a:p>
                  </a:txBody>
                  <a:tcPr/>
                </a:tc>
              </a:tr>
              <a:tr h="560542">
                <a:tc>
                  <a:txBody>
                    <a:bodyPr/>
                    <a:lstStyle/>
                    <a:p>
                      <a:pPr algn="ctr"/>
                      <a:r>
                        <a:rPr lang="en-US" dirty="0" smtClean="0"/>
                        <a:t>Curvature of cervical line </a:t>
                      </a:r>
                      <a:r>
                        <a:rPr lang="en-US" dirty="0" err="1" smtClean="0"/>
                        <a:t>mesially</a:t>
                      </a:r>
                      <a:endParaRPr lang="en-IN" dirty="0"/>
                    </a:p>
                  </a:txBody>
                  <a:tcPr/>
                </a:tc>
                <a:tc>
                  <a:txBody>
                    <a:bodyPr/>
                    <a:lstStyle/>
                    <a:p>
                      <a:pPr algn="ctr"/>
                      <a:r>
                        <a:rPr lang="en-US" dirty="0" smtClean="0"/>
                        <a:t>3.0 mm</a:t>
                      </a:r>
                      <a:endParaRPr lang="en-IN" dirty="0"/>
                    </a:p>
                  </a:txBody>
                  <a:tcPr/>
                </a:tc>
              </a:tr>
              <a:tr h="5605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Curvature of cervical line distally</a:t>
                      </a:r>
                      <a:endParaRPr lang="en-IN" dirty="0" smtClean="0"/>
                    </a:p>
                  </a:txBody>
                  <a:tcPr/>
                </a:tc>
                <a:tc>
                  <a:txBody>
                    <a:bodyPr/>
                    <a:lstStyle/>
                    <a:p>
                      <a:pPr algn="ctr"/>
                      <a:r>
                        <a:rPr lang="en-US" dirty="0" smtClean="0"/>
                        <a:t>2.0 mm</a:t>
                      </a:r>
                      <a:endParaRPr lang="en-IN" dirty="0"/>
                    </a:p>
                  </a:txBody>
                  <a:tcPr/>
                </a:tc>
              </a:tr>
            </a:tbl>
          </a:graphicData>
        </a:graphic>
      </p:graphicFrame>
      <p:cxnSp>
        <p:nvCxnSpPr>
          <p:cNvPr id="9" name="Straight Arrow Connector 8"/>
          <p:cNvCxnSpPr/>
          <p:nvPr/>
        </p:nvCxnSpPr>
        <p:spPr bwMode="auto">
          <a:xfrm rot="10800000">
            <a:off x="6477000" y="4191000"/>
            <a:ext cx="2057400" cy="1588"/>
          </a:xfrm>
          <a:prstGeom prst="straightConnector1">
            <a:avLst/>
          </a:prstGeom>
          <a:ln>
            <a:solidFill>
              <a:srgbClr val="FFFF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bwMode="auto">
          <a:xfrm rot="10800000">
            <a:off x="6553200" y="3810000"/>
            <a:ext cx="1828800" cy="1588"/>
          </a:xfrm>
          <a:prstGeom prst="straightConnector1">
            <a:avLst/>
          </a:prstGeom>
          <a:ln>
            <a:solidFill>
              <a:srgbClr val="FFFF00"/>
            </a:solidFill>
            <a:headEnd type="arrow"/>
            <a:tailEnd type="arrow"/>
          </a:ln>
        </p:spPr>
        <p:style>
          <a:lnRef idx="3">
            <a:schemeClr val="dk1"/>
          </a:lnRef>
          <a:fillRef idx="0">
            <a:schemeClr val="dk1"/>
          </a:fillRef>
          <a:effectRef idx="2">
            <a:schemeClr val="dk1"/>
          </a:effectRef>
          <a:fontRef idx="minor">
            <a:schemeClr val="tx1"/>
          </a:fontRef>
        </p:style>
      </p:cxnSp>
      <p:sp>
        <p:nvSpPr>
          <p:cNvPr id="16420" name="Oval 20"/>
          <p:cNvSpPr>
            <a:spLocks noChangeArrowheads="1"/>
          </p:cNvSpPr>
          <p:nvPr/>
        </p:nvSpPr>
        <p:spPr bwMode="auto">
          <a:xfrm>
            <a:off x="4495800" y="4267200"/>
            <a:ext cx="1066800" cy="457200"/>
          </a:xfrm>
          <a:prstGeom prst="ellipse">
            <a:avLst/>
          </a:prstGeom>
          <a:noFill/>
          <a:ln w="38100" algn="ctr">
            <a:solidFill>
              <a:schemeClr val="tx1"/>
            </a:solidFill>
            <a:prstDash val="dash"/>
            <a:round/>
            <a:headEnd/>
            <a:tailEnd/>
          </a:ln>
        </p:spPr>
        <p:txBody>
          <a:bodyPr/>
          <a:lstStyle/>
          <a:p>
            <a:endParaRPr lang="en-IN"/>
          </a:p>
        </p:txBody>
      </p:sp>
      <p:sp>
        <p:nvSpPr>
          <p:cNvPr id="16421" name="Oval 21"/>
          <p:cNvSpPr>
            <a:spLocks noChangeArrowheads="1"/>
          </p:cNvSpPr>
          <p:nvPr/>
        </p:nvSpPr>
        <p:spPr bwMode="auto">
          <a:xfrm>
            <a:off x="4495800" y="4800600"/>
            <a:ext cx="1066800" cy="457200"/>
          </a:xfrm>
          <a:prstGeom prst="ellipse">
            <a:avLst/>
          </a:prstGeom>
          <a:noFill/>
          <a:ln w="38100" algn="ctr">
            <a:solidFill>
              <a:schemeClr val="tx1"/>
            </a:solidFill>
            <a:prstDash val="dash"/>
            <a:round/>
            <a:headEnd/>
            <a:tailEnd/>
          </a:ln>
        </p:spPr>
        <p:txBody>
          <a:bodyPr/>
          <a:lstStyle/>
          <a:p>
            <a:endParaRPr lang="en-IN"/>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lateral incisor mesial"/>
          <p:cNvPicPr>
            <a:picLocks noChangeAspect="1" noChangeArrowheads="1"/>
          </p:cNvPicPr>
          <p:nvPr/>
        </p:nvPicPr>
        <p:blipFill>
          <a:blip r:embed="rId2"/>
          <a:srcRect t="3287"/>
          <a:stretch>
            <a:fillRect/>
          </a:stretch>
        </p:blipFill>
        <p:spPr bwMode="auto">
          <a:xfrm>
            <a:off x="7575550" y="3657600"/>
            <a:ext cx="1568450" cy="3200400"/>
          </a:xfrm>
          <a:prstGeom prst="rect">
            <a:avLst/>
          </a:prstGeom>
          <a:noFill/>
          <a:ln w="9525">
            <a:noFill/>
            <a:miter lim="800000"/>
            <a:headEnd/>
            <a:tailEnd/>
          </a:ln>
        </p:spPr>
      </p:pic>
      <p:graphicFrame>
        <p:nvGraphicFramePr>
          <p:cNvPr id="6" name="Content Placeholder 4"/>
          <p:cNvGraphicFramePr>
            <a:graphicFrameLocks noGrp="1"/>
          </p:cNvGraphicFramePr>
          <p:nvPr>
            <p:ph idx="1"/>
          </p:nvPr>
        </p:nvGraphicFramePr>
        <p:xfrm>
          <a:off x="152400" y="990600"/>
          <a:ext cx="5562601" cy="5638802"/>
        </p:xfrm>
        <a:graphic>
          <a:graphicData uri="http://schemas.openxmlformats.org/drawingml/2006/table">
            <a:tbl>
              <a:tblPr firstRow="1" bandRow="1">
                <a:tableStyleId>{5C22544A-7EE6-4342-B048-85BDC9FD1C3A}</a:tableStyleId>
              </a:tblPr>
              <a:tblGrid>
                <a:gridCol w="4148667"/>
                <a:gridCol w="1413934"/>
              </a:tblGrid>
              <a:tr h="94814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algn="ctr"/>
                      <a:r>
                        <a:rPr lang="en-US" dirty="0" smtClean="0"/>
                        <a:t>Maxillary Lateral</a:t>
                      </a:r>
                      <a:r>
                        <a:rPr lang="en-US" baseline="0" dirty="0" smtClean="0"/>
                        <a:t> Incisor</a:t>
                      </a:r>
                      <a:endParaRPr lang="en-IN" dirty="0" smtClean="0"/>
                    </a:p>
                    <a:p>
                      <a:endParaRPr lang="en-IN" dirty="0"/>
                    </a:p>
                  </a:txBody>
                  <a:tcPr/>
                </a:tc>
                <a:tc hMerge="1">
                  <a:txBody>
                    <a:bodyPr/>
                    <a:lstStyle/>
                    <a:p>
                      <a:endParaRPr lang="en-IN"/>
                    </a:p>
                  </a:txBody>
                  <a:tcPr/>
                </a:tc>
              </a:tr>
              <a:tr h="5605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Cervicoincisal</a:t>
                      </a:r>
                      <a:r>
                        <a:rPr lang="en-US" dirty="0" smtClean="0"/>
                        <a:t> length of crown</a:t>
                      </a:r>
                      <a:endParaRPr lang="en-IN" dirty="0" smtClean="0"/>
                    </a:p>
                  </a:txBody>
                  <a:tcPr/>
                </a:tc>
                <a:tc>
                  <a:txBody>
                    <a:bodyPr/>
                    <a:lstStyle/>
                    <a:p>
                      <a:pPr algn="ctr"/>
                      <a:r>
                        <a:rPr lang="en-US" sz="1800" dirty="0" smtClean="0">
                          <a:latin typeface="Arial" charset="0"/>
                        </a:rPr>
                        <a:t>9.0</a:t>
                      </a:r>
                      <a:r>
                        <a:rPr lang="en-US" sz="1800" baseline="0" dirty="0" smtClean="0">
                          <a:latin typeface="Arial" charset="0"/>
                        </a:rPr>
                        <a:t> </a:t>
                      </a:r>
                      <a:r>
                        <a:rPr lang="en-US" sz="1800" dirty="0" smtClean="0">
                          <a:latin typeface="Arial" charset="0"/>
                        </a:rPr>
                        <a:t>mm</a:t>
                      </a:r>
                      <a:endParaRPr lang="en-IN" dirty="0"/>
                    </a:p>
                  </a:txBody>
                  <a:tcPr/>
                </a:tc>
              </a:tr>
              <a:tr h="560542">
                <a:tc>
                  <a:txBody>
                    <a:bodyPr/>
                    <a:lstStyle/>
                    <a:p>
                      <a:pPr algn="ctr"/>
                      <a:r>
                        <a:rPr lang="en-US" dirty="0" smtClean="0"/>
                        <a:t>Length of root</a:t>
                      </a:r>
                      <a:endParaRPr lang="en-IN" dirty="0"/>
                    </a:p>
                  </a:txBody>
                  <a:tcPr/>
                </a:tc>
                <a:tc>
                  <a:txBody>
                    <a:bodyPr/>
                    <a:lstStyle/>
                    <a:p>
                      <a:pPr algn="ctr"/>
                      <a:r>
                        <a:rPr lang="en-US" sz="1800" dirty="0" smtClean="0">
                          <a:latin typeface="Arial" charset="0"/>
                        </a:rPr>
                        <a:t>13.0 </a:t>
                      </a:r>
                      <a:r>
                        <a:rPr lang="en-US" sz="1800" dirty="0" smtClean="0"/>
                        <a:t>mm</a:t>
                      </a:r>
                      <a:endParaRPr lang="en-IN" dirty="0"/>
                    </a:p>
                  </a:txBody>
                  <a:tcPr/>
                </a:tc>
              </a:tr>
              <a:tr h="560542">
                <a:tc>
                  <a:txBody>
                    <a:bodyPr/>
                    <a:lstStyle/>
                    <a:p>
                      <a:pPr algn="ctr"/>
                      <a:r>
                        <a:rPr lang="en-US" dirty="0" err="1" smtClean="0"/>
                        <a:t>Mesiodistal</a:t>
                      </a:r>
                      <a:r>
                        <a:rPr lang="en-US" dirty="0" smtClean="0"/>
                        <a:t> diameter of crown</a:t>
                      </a:r>
                      <a:endParaRPr lang="en-IN" dirty="0"/>
                    </a:p>
                  </a:txBody>
                  <a:tcPr/>
                </a:tc>
                <a:tc>
                  <a:txBody>
                    <a:bodyPr/>
                    <a:lstStyle/>
                    <a:p>
                      <a:pPr algn="ctr"/>
                      <a:r>
                        <a:rPr lang="en-US" sz="1800" dirty="0" smtClean="0">
                          <a:latin typeface="Arial" charset="0"/>
                        </a:rPr>
                        <a:t>6.5 </a:t>
                      </a:r>
                      <a:r>
                        <a:rPr lang="en-US" dirty="0" smtClean="0"/>
                        <a:t>mm</a:t>
                      </a:r>
                      <a:endParaRPr lang="en-IN" dirty="0"/>
                    </a:p>
                  </a:txBody>
                  <a:tcPr/>
                </a:tc>
              </a:tr>
              <a:tr h="6637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Mesiodistal</a:t>
                      </a:r>
                      <a:r>
                        <a:rPr lang="en-US" dirty="0" smtClean="0"/>
                        <a:t> diameter of crown at cervix</a:t>
                      </a:r>
                      <a:endParaRPr lang="en-IN" dirty="0" smtClean="0"/>
                    </a:p>
                  </a:txBody>
                  <a:tcPr/>
                </a:tc>
                <a:tc>
                  <a:txBody>
                    <a:bodyPr/>
                    <a:lstStyle/>
                    <a:p>
                      <a:pPr algn="ctr"/>
                      <a:r>
                        <a:rPr lang="en-US" sz="1800" dirty="0" smtClean="0">
                          <a:latin typeface="Arial" charset="0"/>
                        </a:rPr>
                        <a:t>5.0</a:t>
                      </a:r>
                      <a:r>
                        <a:rPr lang="en-US" dirty="0" smtClean="0"/>
                        <a:t> mm</a:t>
                      </a:r>
                      <a:endParaRPr lang="en-IN" dirty="0"/>
                    </a:p>
                  </a:txBody>
                  <a:tcPr/>
                </a:tc>
              </a:tr>
              <a:tr h="560542">
                <a:tc>
                  <a:txBody>
                    <a:bodyPr/>
                    <a:lstStyle/>
                    <a:p>
                      <a:pPr algn="ctr"/>
                      <a:r>
                        <a:rPr lang="en-US" dirty="0" err="1" smtClean="0"/>
                        <a:t>Labiolingual</a:t>
                      </a:r>
                      <a:r>
                        <a:rPr lang="en-US" dirty="0" smtClean="0"/>
                        <a:t> diameter of crown</a:t>
                      </a:r>
                      <a:endParaRPr lang="en-IN" dirty="0"/>
                    </a:p>
                  </a:txBody>
                  <a:tcPr/>
                </a:tc>
                <a:tc>
                  <a:txBody>
                    <a:bodyPr/>
                    <a:lstStyle/>
                    <a:p>
                      <a:pPr algn="ctr"/>
                      <a:r>
                        <a:rPr lang="en-US" dirty="0" smtClean="0"/>
                        <a:t>6.0 mm</a:t>
                      </a:r>
                      <a:endParaRPr lang="en-IN" dirty="0"/>
                    </a:p>
                  </a:txBody>
                  <a:tcPr/>
                </a:tc>
              </a:tr>
              <a:tr h="6637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Labiolingual</a:t>
                      </a:r>
                      <a:r>
                        <a:rPr lang="en-US" dirty="0" smtClean="0"/>
                        <a:t> diameter of crown</a:t>
                      </a:r>
                      <a:r>
                        <a:rPr lang="en-IN" baseline="0" dirty="0" smtClean="0"/>
                        <a:t> at cervix</a:t>
                      </a:r>
                      <a:endParaRPr lang="en-IN" dirty="0" smtClean="0"/>
                    </a:p>
                  </a:txBody>
                  <a:tcPr/>
                </a:tc>
                <a:tc>
                  <a:txBody>
                    <a:bodyPr/>
                    <a:lstStyle/>
                    <a:p>
                      <a:pPr algn="ctr"/>
                      <a:r>
                        <a:rPr lang="en-US" dirty="0" smtClean="0"/>
                        <a:t>5.0 mm</a:t>
                      </a:r>
                      <a:endParaRPr lang="en-IN" dirty="0"/>
                    </a:p>
                  </a:txBody>
                  <a:tcPr/>
                </a:tc>
              </a:tr>
              <a:tr h="560542">
                <a:tc>
                  <a:txBody>
                    <a:bodyPr/>
                    <a:lstStyle/>
                    <a:p>
                      <a:pPr algn="ctr"/>
                      <a:r>
                        <a:rPr lang="en-US" dirty="0" smtClean="0"/>
                        <a:t>Curvature of cervical line </a:t>
                      </a:r>
                      <a:r>
                        <a:rPr lang="en-US" dirty="0" err="1" smtClean="0"/>
                        <a:t>mesially</a:t>
                      </a:r>
                      <a:endParaRPr lang="en-IN" dirty="0"/>
                    </a:p>
                  </a:txBody>
                  <a:tcPr/>
                </a:tc>
                <a:tc>
                  <a:txBody>
                    <a:bodyPr/>
                    <a:lstStyle/>
                    <a:p>
                      <a:pPr algn="ctr"/>
                      <a:r>
                        <a:rPr lang="en-US" dirty="0" smtClean="0"/>
                        <a:t>3.0 mm</a:t>
                      </a:r>
                      <a:endParaRPr lang="en-IN" dirty="0"/>
                    </a:p>
                  </a:txBody>
                  <a:tcPr/>
                </a:tc>
              </a:tr>
              <a:tr h="5605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Curvature of cervical line distally</a:t>
                      </a:r>
                      <a:endParaRPr lang="en-IN" dirty="0" smtClean="0"/>
                    </a:p>
                  </a:txBody>
                  <a:tcPr/>
                </a:tc>
                <a:tc>
                  <a:txBody>
                    <a:bodyPr/>
                    <a:lstStyle/>
                    <a:p>
                      <a:pPr algn="ctr"/>
                      <a:r>
                        <a:rPr lang="en-US" dirty="0" smtClean="0"/>
                        <a:t>2.0 mm</a:t>
                      </a:r>
                      <a:endParaRPr lang="en-IN" dirty="0"/>
                    </a:p>
                  </a:txBody>
                  <a:tcPr/>
                </a:tc>
              </a:tr>
            </a:tbl>
          </a:graphicData>
        </a:graphic>
      </p:graphicFrame>
      <p:sp>
        <p:nvSpPr>
          <p:cNvPr id="17442" name="Oval 20"/>
          <p:cNvSpPr>
            <a:spLocks noChangeArrowheads="1"/>
          </p:cNvSpPr>
          <p:nvPr/>
        </p:nvSpPr>
        <p:spPr bwMode="auto">
          <a:xfrm>
            <a:off x="4495800" y="5486400"/>
            <a:ext cx="1066800" cy="457200"/>
          </a:xfrm>
          <a:prstGeom prst="ellipse">
            <a:avLst/>
          </a:prstGeom>
          <a:noFill/>
          <a:ln w="38100" algn="ctr">
            <a:solidFill>
              <a:schemeClr val="tx1"/>
            </a:solidFill>
            <a:prstDash val="dash"/>
            <a:round/>
            <a:headEnd/>
            <a:tailEnd/>
          </a:ln>
        </p:spPr>
        <p:txBody>
          <a:bodyPr/>
          <a:lstStyle/>
          <a:p>
            <a:endParaRPr lang="en-IN"/>
          </a:p>
        </p:txBody>
      </p:sp>
      <p:sp>
        <p:nvSpPr>
          <p:cNvPr id="17443" name="Oval 21"/>
          <p:cNvSpPr>
            <a:spLocks noChangeArrowheads="1"/>
          </p:cNvSpPr>
          <p:nvPr/>
        </p:nvSpPr>
        <p:spPr bwMode="auto">
          <a:xfrm>
            <a:off x="4495800" y="6019800"/>
            <a:ext cx="1066800" cy="457200"/>
          </a:xfrm>
          <a:prstGeom prst="ellipse">
            <a:avLst/>
          </a:prstGeom>
          <a:noFill/>
          <a:ln w="38100" algn="ctr">
            <a:solidFill>
              <a:schemeClr val="tx1"/>
            </a:solidFill>
            <a:prstDash val="dash"/>
            <a:round/>
            <a:headEnd/>
            <a:tailEnd/>
          </a:ln>
        </p:spPr>
        <p:txBody>
          <a:bodyPr/>
          <a:lstStyle/>
          <a:p>
            <a:endParaRPr lang="en-IN"/>
          </a:p>
        </p:txBody>
      </p:sp>
      <p:cxnSp>
        <p:nvCxnSpPr>
          <p:cNvPr id="17444" name="Straight Arrow Connector 10"/>
          <p:cNvCxnSpPr>
            <a:cxnSpLocks noChangeShapeType="1"/>
          </p:cNvCxnSpPr>
          <p:nvPr/>
        </p:nvCxnSpPr>
        <p:spPr bwMode="auto">
          <a:xfrm rot="5400000">
            <a:off x="8151813" y="5486400"/>
            <a:ext cx="306388" cy="1587"/>
          </a:xfrm>
          <a:prstGeom prst="straightConnector1">
            <a:avLst/>
          </a:prstGeom>
          <a:noFill/>
          <a:ln w="9525" algn="ctr">
            <a:solidFill>
              <a:schemeClr val="tx1"/>
            </a:solidFill>
            <a:round/>
            <a:headEnd type="arrow" w="med" len="med"/>
            <a:tailEnd type="arrow" w="med" len="med"/>
          </a:ln>
        </p:spPr>
      </p:cxnSp>
      <p:pic>
        <p:nvPicPr>
          <p:cNvPr id="17445" name="Picture 6" descr="lateral incisor distal"/>
          <p:cNvPicPr>
            <a:picLocks noChangeAspect="1" noChangeArrowheads="1"/>
          </p:cNvPicPr>
          <p:nvPr/>
        </p:nvPicPr>
        <p:blipFill>
          <a:blip r:embed="rId3"/>
          <a:srcRect l="13705" r="12164"/>
          <a:stretch>
            <a:fillRect/>
          </a:stretch>
        </p:blipFill>
        <p:spPr bwMode="auto">
          <a:xfrm>
            <a:off x="5883275" y="3657600"/>
            <a:ext cx="1431925" cy="3200400"/>
          </a:xfrm>
          <a:prstGeom prst="rect">
            <a:avLst/>
          </a:prstGeom>
          <a:noFill/>
          <a:ln w="9525">
            <a:noFill/>
            <a:miter lim="800000"/>
            <a:headEnd/>
            <a:tailEnd/>
          </a:ln>
        </p:spPr>
      </p:pic>
      <p:cxnSp>
        <p:nvCxnSpPr>
          <p:cNvPr id="17446" name="Straight Arrow Connector 15"/>
          <p:cNvCxnSpPr>
            <a:cxnSpLocks noChangeShapeType="1"/>
          </p:cNvCxnSpPr>
          <p:nvPr/>
        </p:nvCxnSpPr>
        <p:spPr bwMode="auto">
          <a:xfrm rot="5400000">
            <a:off x="6515101" y="5524500"/>
            <a:ext cx="228600" cy="3175"/>
          </a:xfrm>
          <a:prstGeom prst="straightConnector1">
            <a:avLst/>
          </a:prstGeom>
          <a:noFill/>
          <a:ln w="9525" algn="ctr">
            <a:solidFill>
              <a:schemeClr val="tx1"/>
            </a:solidFill>
            <a:round/>
            <a:headEnd type="arrow" w="med" len="med"/>
            <a:tailEnd type="arrow" w="med" len="med"/>
          </a:ln>
        </p:spPr>
      </p:cxnSp>
      <p:cxnSp>
        <p:nvCxnSpPr>
          <p:cNvPr id="17447" name="Straight Connector 18"/>
          <p:cNvCxnSpPr>
            <a:cxnSpLocks noChangeShapeType="1"/>
          </p:cNvCxnSpPr>
          <p:nvPr/>
        </p:nvCxnSpPr>
        <p:spPr bwMode="auto">
          <a:xfrm>
            <a:off x="5883275" y="5410200"/>
            <a:ext cx="1431925" cy="0"/>
          </a:xfrm>
          <a:prstGeom prst="line">
            <a:avLst/>
          </a:prstGeom>
          <a:noFill/>
          <a:ln w="28575" algn="ctr">
            <a:solidFill>
              <a:srgbClr val="FFFF00"/>
            </a:solidFill>
            <a:prstDash val="dash"/>
            <a:round/>
            <a:headEnd/>
            <a:tailEnd/>
          </a:ln>
        </p:spPr>
      </p:cxnSp>
      <p:cxnSp>
        <p:nvCxnSpPr>
          <p:cNvPr id="17448" name="Straight Connector 22"/>
          <p:cNvCxnSpPr>
            <a:cxnSpLocks noChangeShapeType="1"/>
          </p:cNvCxnSpPr>
          <p:nvPr/>
        </p:nvCxnSpPr>
        <p:spPr bwMode="auto">
          <a:xfrm>
            <a:off x="7543800" y="5334000"/>
            <a:ext cx="1600200" cy="1588"/>
          </a:xfrm>
          <a:prstGeom prst="line">
            <a:avLst/>
          </a:prstGeom>
          <a:noFill/>
          <a:ln w="28575" algn="ctr">
            <a:solidFill>
              <a:srgbClr val="FFFF00"/>
            </a:solidFill>
            <a:prstDash val="dash"/>
            <a:round/>
            <a:headEnd/>
            <a:tailEnd/>
          </a:ln>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IN" smtClean="0"/>
          </a:p>
        </p:txBody>
      </p:sp>
      <p:pic>
        <p:nvPicPr>
          <p:cNvPr id="21507" name="Picture 2"/>
          <p:cNvPicPr>
            <a:picLocks noGrp="1" noChangeAspect="1" noChangeArrowheads="1"/>
          </p:cNvPicPr>
          <p:nvPr>
            <p:ph idx="1"/>
          </p:nvPr>
        </p:nvPicPr>
        <p:blipFill>
          <a:blip r:embed="rId2"/>
          <a:srcRect t="12099"/>
          <a:stretch>
            <a:fillRect/>
          </a:stretch>
        </p:blipFill>
        <p:spPr>
          <a:xfrm>
            <a:off x="228600" y="533400"/>
            <a:ext cx="8839200" cy="582295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t="12099" r="79310"/>
          <a:stretch>
            <a:fillRect/>
          </a:stretch>
        </p:blipFill>
        <p:spPr>
          <a:xfrm>
            <a:off x="228600" y="-194469"/>
            <a:ext cx="2438400" cy="7763934"/>
          </a:xfrm>
          <a:prstGeom prst="rect">
            <a:avLst/>
          </a:prstGeom>
          <a:noFill/>
        </p:spPr>
      </p:pic>
      <p:sp>
        <p:nvSpPr>
          <p:cNvPr id="22535" name="Text Box 5"/>
          <p:cNvSpPr txBox="1">
            <a:spLocks noChangeArrowheads="1"/>
          </p:cNvSpPr>
          <p:nvPr/>
        </p:nvSpPr>
        <p:spPr bwMode="auto">
          <a:xfrm flipH="1">
            <a:off x="3352800" y="381000"/>
            <a:ext cx="4800600" cy="707886"/>
          </a:xfrm>
          <a:prstGeom prst="rect">
            <a:avLst/>
          </a:prstGeom>
          <a:noFill/>
          <a:ln w="9525">
            <a:noFill/>
            <a:miter lim="800000"/>
            <a:headEnd/>
            <a:tailEnd/>
          </a:ln>
        </p:spPr>
        <p:txBody>
          <a:bodyPr wrap="square">
            <a:spAutoFit/>
          </a:bodyPr>
          <a:lstStyle/>
          <a:p>
            <a:pPr rtl="0">
              <a:spcBef>
                <a:spcPct val="50000"/>
              </a:spcBef>
            </a:pPr>
            <a:r>
              <a:rPr lang="en-US" sz="4000" b="1" dirty="0">
                <a:cs typeface="Tahoma" pitchFamily="34" charset="0"/>
              </a:rPr>
              <a:t>Labial aspect</a:t>
            </a:r>
          </a:p>
        </p:txBody>
      </p:sp>
      <p:sp>
        <p:nvSpPr>
          <p:cNvPr id="22531" name="TextBox 5"/>
          <p:cNvSpPr txBox="1">
            <a:spLocks noChangeArrowheads="1"/>
          </p:cNvSpPr>
          <p:nvPr/>
        </p:nvSpPr>
        <p:spPr bwMode="auto">
          <a:xfrm>
            <a:off x="3048000" y="1295400"/>
            <a:ext cx="5715000" cy="2308324"/>
          </a:xfrm>
          <a:prstGeom prst="rect">
            <a:avLst/>
          </a:prstGeom>
          <a:noFill/>
          <a:ln w="9525">
            <a:noFill/>
            <a:miter lim="800000"/>
            <a:headEnd/>
            <a:tailEnd/>
          </a:ln>
        </p:spPr>
        <p:txBody>
          <a:bodyPr>
            <a:spAutoFit/>
          </a:bodyPr>
          <a:lstStyle/>
          <a:p>
            <a:endParaRPr lang="en-US" dirty="0" smtClean="0"/>
          </a:p>
          <a:p>
            <a:r>
              <a:rPr lang="en-US" dirty="0" smtClean="0"/>
              <a:t>Geometric </a:t>
            </a:r>
            <a:r>
              <a:rPr lang="en-US" dirty="0"/>
              <a:t>shape : Trapezoidal</a:t>
            </a:r>
          </a:p>
          <a:p>
            <a:endParaRPr lang="en-US" dirty="0"/>
          </a:p>
          <a:p>
            <a:r>
              <a:rPr lang="en-US" dirty="0"/>
              <a:t>Crown appears smooth &amp; concave</a:t>
            </a:r>
          </a:p>
          <a:p>
            <a:endParaRPr lang="en-US" dirty="0"/>
          </a:p>
          <a:p>
            <a:r>
              <a:rPr lang="en-US" dirty="0"/>
              <a:t>Tooth is longer </a:t>
            </a:r>
            <a:r>
              <a:rPr lang="en-US" dirty="0" err="1"/>
              <a:t>cervicoincisally</a:t>
            </a:r>
            <a:r>
              <a:rPr lang="en-US" dirty="0"/>
              <a:t> than it is wider </a:t>
            </a:r>
            <a:r>
              <a:rPr lang="en-US" dirty="0" err="1"/>
              <a:t>mesiodistally</a:t>
            </a:r>
            <a:endParaRPr lang="en-US" dirty="0"/>
          </a:p>
          <a:p>
            <a:endParaRPr lang="en-US" dirty="0"/>
          </a:p>
          <a:p>
            <a:r>
              <a:rPr lang="en-US" dirty="0"/>
              <a:t>Newly erupted incisor shows 3 elevations – “</a:t>
            </a:r>
            <a:r>
              <a:rPr lang="en-US" dirty="0" err="1"/>
              <a:t>mamelons</a:t>
            </a:r>
            <a:r>
              <a:rPr lang="en-US" dirty="0"/>
              <a:t>”</a:t>
            </a:r>
            <a:endParaRPr lang="en-IN" dirty="0"/>
          </a:p>
        </p:txBody>
      </p:sp>
      <p:cxnSp>
        <p:nvCxnSpPr>
          <p:cNvPr id="22532" name="Straight Arrow Connector 6"/>
          <p:cNvCxnSpPr>
            <a:cxnSpLocks noChangeShapeType="1"/>
          </p:cNvCxnSpPr>
          <p:nvPr/>
        </p:nvCxnSpPr>
        <p:spPr bwMode="auto">
          <a:xfrm rot="5400000">
            <a:off x="534987" y="4722813"/>
            <a:ext cx="1981200" cy="3175"/>
          </a:xfrm>
          <a:prstGeom prst="straightConnector1">
            <a:avLst/>
          </a:prstGeom>
          <a:ln>
            <a:headEnd type="arrow" w="med" len="med"/>
            <a:tailEnd type="arrow" w="med" len="med"/>
          </a:ln>
        </p:spPr>
        <p:style>
          <a:lnRef idx="2">
            <a:schemeClr val="accent2"/>
          </a:lnRef>
          <a:fillRef idx="0">
            <a:schemeClr val="accent2"/>
          </a:fillRef>
          <a:effectRef idx="1">
            <a:schemeClr val="accent2"/>
          </a:effectRef>
          <a:fontRef idx="minor">
            <a:schemeClr val="tx1"/>
          </a:fontRef>
        </p:style>
      </p:cxnSp>
      <p:cxnSp>
        <p:nvCxnSpPr>
          <p:cNvPr id="22533" name="Straight Arrow Connector 7"/>
          <p:cNvCxnSpPr>
            <a:cxnSpLocks noChangeShapeType="1"/>
          </p:cNvCxnSpPr>
          <p:nvPr/>
        </p:nvCxnSpPr>
        <p:spPr bwMode="auto">
          <a:xfrm rot="10800000" flipV="1">
            <a:off x="762000" y="5105400"/>
            <a:ext cx="1524000" cy="1588"/>
          </a:xfrm>
          <a:prstGeom prst="straightConnector1">
            <a:avLst/>
          </a:prstGeom>
          <a:noFill/>
          <a:ln w="9525" algn="ctr">
            <a:solidFill>
              <a:schemeClr val="tx1"/>
            </a:solidFill>
            <a:round/>
            <a:headEnd type="arrow" w="med" len="med"/>
            <a:tailEnd type="arrow" w="med" len="med"/>
          </a:ln>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srcRect l="2586" t="50058" r="80603" b="18884"/>
          <a:stretch>
            <a:fillRect/>
          </a:stretch>
        </p:blipFill>
        <p:spPr>
          <a:xfrm>
            <a:off x="3276600" y="2590800"/>
            <a:ext cx="1981200" cy="2743200"/>
          </a:xfrm>
          <a:prstGeom prst="rect">
            <a:avLst/>
          </a:prstGeom>
          <a:noFill/>
        </p:spPr>
      </p:pic>
      <p:sp>
        <p:nvSpPr>
          <p:cNvPr id="24578" name="Rectangle 3"/>
          <p:cNvSpPr>
            <a:spLocks noGrp="1" noChangeArrowheads="1"/>
          </p:cNvSpPr>
          <p:nvPr>
            <p:ph type="body" idx="1"/>
          </p:nvPr>
        </p:nvSpPr>
        <p:spPr>
          <a:xfrm>
            <a:off x="457200" y="304800"/>
            <a:ext cx="8229600" cy="2362200"/>
          </a:xfrm>
        </p:spPr>
        <p:txBody>
          <a:bodyPr>
            <a:normAutofit fontScale="92500" lnSpcReduction="10000"/>
          </a:bodyPr>
          <a:lstStyle/>
          <a:p>
            <a:pPr algn="l" rtl="0" eaLnBrk="1" hangingPunct="1">
              <a:buClr>
                <a:srgbClr val="CC9900"/>
              </a:buClr>
              <a:buFont typeface="Wingdings" pitchFamily="2" charset="2"/>
              <a:buNone/>
            </a:pPr>
            <a:r>
              <a:rPr lang="en-US" sz="2800" b="1" dirty="0" smtClean="0">
                <a:solidFill>
                  <a:srgbClr val="000000"/>
                </a:solidFill>
                <a:latin typeface="Bookman Old Style" pitchFamily="18" charset="0"/>
              </a:rPr>
              <a:t>Labial aspect</a:t>
            </a:r>
          </a:p>
          <a:p>
            <a:pPr algn="l" rtl="0" eaLnBrk="1" hangingPunct="1"/>
            <a:r>
              <a:rPr lang="en-US" sz="2400" dirty="0" smtClean="0">
                <a:solidFill>
                  <a:schemeClr val="tx2"/>
                </a:solidFill>
                <a:latin typeface="Comic Sans MS" pitchFamily="66" charset="0"/>
              </a:rPr>
              <a:t>The </a:t>
            </a:r>
            <a:r>
              <a:rPr lang="en-US" sz="2400" dirty="0" err="1" smtClean="0">
                <a:solidFill>
                  <a:schemeClr val="tx2"/>
                </a:solidFill>
                <a:latin typeface="Comic Sans MS" pitchFamily="66" charset="0"/>
              </a:rPr>
              <a:t>mesial</a:t>
            </a:r>
            <a:r>
              <a:rPr lang="en-US" sz="2400" dirty="0" smtClean="0">
                <a:solidFill>
                  <a:schemeClr val="tx2"/>
                </a:solidFill>
                <a:latin typeface="Comic Sans MS" pitchFamily="66" charset="0"/>
              </a:rPr>
              <a:t> margin is slightly convex and meets the </a:t>
            </a:r>
            <a:r>
              <a:rPr lang="en-US" sz="2400" dirty="0" err="1" smtClean="0">
                <a:solidFill>
                  <a:schemeClr val="tx2"/>
                </a:solidFill>
                <a:latin typeface="Comic Sans MS" pitchFamily="66" charset="0"/>
              </a:rPr>
              <a:t>incisal</a:t>
            </a:r>
            <a:r>
              <a:rPr lang="en-US" sz="2400" dirty="0" smtClean="0">
                <a:solidFill>
                  <a:schemeClr val="tx2"/>
                </a:solidFill>
                <a:latin typeface="Comic Sans MS" pitchFamily="66" charset="0"/>
              </a:rPr>
              <a:t> edge to form a curvature. </a:t>
            </a:r>
            <a:r>
              <a:rPr lang="en-US" sz="2400" b="1" u="sng" dirty="0" smtClean="0">
                <a:solidFill>
                  <a:schemeClr val="tx2"/>
                </a:solidFill>
                <a:latin typeface="Comic Sans MS" pitchFamily="66" charset="0"/>
              </a:rPr>
              <a:t>(slightly rounded when compared to CI)</a:t>
            </a:r>
            <a:r>
              <a:rPr lang="en-US" sz="2400" dirty="0" smtClean="0">
                <a:solidFill>
                  <a:schemeClr val="tx2"/>
                </a:solidFill>
                <a:latin typeface="Comic Sans MS" pitchFamily="66" charset="0"/>
              </a:rPr>
              <a:t> </a:t>
            </a:r>
          </a:p>
          <a:p>
            <a:pPr algn="l" rtl="0" eaLnBrk="1" hangingPunct="1"/>
            <a:endParaRPr lang="en-US" sz="2400" dirty="0" smtClean="0">
              <a:solidFill>
                <a:schemeClr val="tx2"/>
              </a:solidFill>
              <a:latin typeface="Comic Sans MS" pitchFamily="66" charset="0"/>
            </a:endParaRPr>
          </a:p>
          <a:p>
            <a:pPr algn="l" rtl="0" eaLnBrk="1" hangingPunct="1"/>
            <a:r>
              <a:rPr lang="en-US" sz="2400" dirty="0" smtClean="0">
                <a:solidFill>
                  <a:schemeClr val="tx2"/>
                </a:solidFill>
                <a:latin typeface="Comic Sans MS" pitchFamily="66" charset="0"/>
              </a:rPr>
              <a:t>The distal margin is shorter, convex  and more rounded.</a:t>
            </a:r>
            <a:endParaRPr lang="en-US" sz="1800" dirty="0" smtClean="0">
              <a:latin typeface="Bookman Old Style" pitchFamily="18" charset="0"/>
            </a:endParaRPr>
          </a:p>
          <a:p>
            <a:pPr algn="l" rtl="0" eaLnBrk="1" hangingPunct="1"/>
            <a:endParaRPr lang="en-US" sz="2400" dirty="0" smtClean="0">
              <a:solidFill>
                <a:schemeClr val="tx2"/>
              </a:solidFill>
              <a:latin typeface="Comic Sans MS" pitchFamily="66" charset="0"/>
            </a:endParaRPr>
          </a:p>
          <a:p>
            <a:pPr algn="l" rtl="0" eaLnBrk="1" hangingPunct="1"/>
            <a:endParaRPr lang="en-US" sz="2400" dirty="0" smtClean="0">
              <a:latin typeface="Comic Sans MS" pitchFamily="66" charset="0"/>
            </a:endParaRPr>
          </a:p>
          <a:p>
            <a:pPr algn="l" rtl="0" eaLnBrk="1" hangingPunct="1">
              <a:buFont typeface="Wingdings" pitchFamily="2" charset="2"/>
              <a:buNone/>
            </a:pPr>
            <a:endParaRPr lang="en-US" sz="2400" dirty="0" smtClean="0">
              <a:latin typeface="Bookman Old Style" pitchFamily="18" charset="0"/>
            </a:endParaRPr>
          </a:p>
        </p:txBody>
      </p:sp>
      <p:grpSp>
        <p:nvGrpSpPr>
          <p:cNvPr id="2" name="Group 4"/>
          <p:cNvGrpSpPr>
            <a:grpSpLocks/>
          </p:cNvGrpSpPr>
          <p:nvPr/>
        </p:nvGrpSpPr>
        <p:grpSpPr bwMode="auto">
          <a:xfrm>
            <a:off x="838200" y="3624263"/>
            <a:ext cx="6629400" cy="1301750"/>
            <a:chOff x="-1332656" y="1497303"/>
            <a:chExt cx="6630047" cy="1301336"/>
          </a:xfrm>
        </p:grpSpPr>
        <p:sp>
          <p:nvSpPr>
            <p:cNvPr id="24580" name="Text Box 5"/>
            <p:cNvSpPr txBox="1">
              <a:spLocks noChangeArrowheads="1"/>
            </p:cNvSpPr>
            <p:nvPr/>
          </p:nvSpPr>
          <p:spPr bwMode="auto">
            <a:xfrm>
              <a:off x="3563888" y="1988840"/>
              <a:ext cx="1733503" cy="646126"/>
            </a:xfrm>
            <a:prstGeom prst="rect">
              <a:avLst/>
            </a:prstGeom>
            <a:noFill/>
            <a:ln w="9525">
              <a:noFill/>
              <a:miter lim="800000"/>
              <a:headEnd/>
              <a:tailEnd/>
            </a:ln>
          </p:spPr>
          <p:txBody>
            <a:bodyPr wrap="square">
              <a:spAutoFit/>
            </a:bodyPr>
            <a:lstStyle/>
            <a:p>
              <a:pPr rtl="0">
                <a:spcBef>
                  <a:spcPct val="50000"/>
                </a:spcBef>
              </a:pPr>
              <a:r>
                <a:rPr lang="en-US" dirty="0" err="1">
                  <a:cs typeface="Tahoma" pitchFamily="34" charset="0"/>
                </a:rPr>
                <a:t>Mesial</a:t>
              </a:r>
              <a:r>
                <a:rPr lang="en-US" dirty="0">
                  <a:cs typeface="Tahoma" pitchFamily="34" charset="0"/>
                </a:rPr>
                <a:t> </a:t>
              </a:r>
              <a:r>
                <a:rPr lang="en-US" dirty="0" smtClean="0">
                  <a:cs typeface="Tahoma" pitchFamily="34" charset="0"/>
                </a:rPr>
                <a:t>margin slightly convex</a:t>
              </a:r>
              <a:endParaRPr lang="en-US" dirty="0">
                <a:cs typeface="Tahoma" pitchFamily="34" charset="0"/>
              </a:endParaRPr>
            </a:p>
          </p:txBody>
        </p:sp>
        <p:sp>
          <p:nvSpPr>
            <p:cNvPr id="13" name="Freeform 12"/>
            <p:cNvSpPr/>
            <p:nvPr/>
          </p:nvSpPr>
          <p:spPr bwMode="auto">
            <a:xfrm>
              <a:off x="1185365" y="1497303"/>
              <a:ext cx="141302" cy="1301336"/>
            </a:xfrm>
            <a:custGeom>
              <a:avLst/>
              <a:gdLst>
                <a:gd name="connsiteX0" fmla="*/ 128789 w 141668"/>
                <a:gd name="connsiteY0" fmla="*/ 23048 h 1301896"/>
                <a:gd name="connsiteX1" fmla="*/ 103031 w 141668"/>
                <a:gd name="connsiteY1" fmla="*/ 113200 h 1301896"/>
                <a:gd name="connsiteX2" fmla="*/ 90152 w 141668"/>
                <a:gd name="connsiteY2" fmla="*/ 151837 h 1301896"/>
                <a:gd name="connsiteX3" fmla="*/ 64395 w 141668"/>
                <a:gd name="connsiteY3" fmla="*/ 241989 h 1301896"/>
                <a:gd name="connsiteX4" fmla="*/ 51516 w 141668"/>
                <a:gd name="connsiteY4" fmla="*/ 345020 h 1301896"/>
                <a:gd name="connsiteX5" fmla="*/ 38637 w 141668"/>
                <a:gd name="connsiteY5" fmla="*/ 409414 h 1301896"/>
                <a:gd name="connsiteX6" fmla="*/ 12879 w 141668"/>
                <a:gd name="connsiteY6" fmla="*/ 602597 h 1301896"/>
                <a:gd name="connsiteX7" fmla="*/ 0 w 141668"/>
                <a:gd name="connsiteY7" fmla="*/ 654113 h 1301896"/>
                <a:gd name="connsiteX8" fmla="*/ 12879 w 141668"/>
                <a:gd name="connsiteY8" fmla="*/ 795780 h 1301896"/>
                <a:gd name="connsiteX9" fmla="*/ 25758 w 141668"/>
                <a:gd name="connsiteY9" fmla="*/ 911690 h 1301896"/>
                <a:gd name="connsiteX10" fmla="*/ 51516 w 141668"/>
                <a:gd name="connsiteY10" fmla="*/ 1156389 h 1301896"/>
                <a:gd name="connsiteX11" fmla="*/ 103031 w 141668"/>
                <a:gd name="connsiteY11" fmla="*/ 1246541 h 1301896"/>
                <a:gd name="connsiteX12" fmla="*/ 141668 w 141668"/>
                <a:gd name="connsiteY12" fmla="*/ 1298056 h 130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668" h="1301896">
                  <a:moveTo>
                    <a:pt x="128789" y="23048"/>
                  </a:moveTo>
                  <a:cubicBezTo>
                    <a:pt x="97909" y="115687"/>
                    <a:pt x="135374" y="0"/>
                    <a:pt x="103031" y="113200"/>
                  </a:cubicBezTo>
                  <a:cubicBezTo>
                    <a:pt x="99301" y="126253"/>
                    <a:pt x="93881" y="138784"/>
                    <a:pt x="90152" y="151837"/>
                  </a:cubicBezTo>
                  <a:cubicBezTo>
                    <a:pt x="57810" y="265037"/>
                    <a:pt x="95275" y="149350"/>
                    <a:pt x="64395" y="241989"/>
                  </a:cubicBezTo>
                  <a:cubicBezTo>
                    <a:pt x="60102" y="276333"/>
                    <a:pt x="56779" y="310812"/>
                    <a:pt x="51516" y="345020"/>
                  </a:cubicBezTo>
                  <a:cubicBezTo>
                    <a:pt x="48187" y="366655"/>
                    <a:pt x="41966" y="387779"/>
                    <a:pt x="38637" y="409414"/>
                  </a:cubicBezTo>
                  <a:cubicBezTo>
                    <a:pt x="27424" y="482299"/>
                    <a:pt x="25889" y="531040"/>
                    <a:pt x="12879" y="602597"/>
                  </a:cubicBezTo>
                  <a:cubicBezTo>
                    <a:pt x="9713" y="620012"/>
                    <a:pt x="4293" y="636941"/>
                    <a:pt x="0" y="654113"/>
                  </a:cubicBezTo>
                  <a:cubicBezTo>
                    <a:pt x="4293" y="701335"/>
                    <a:pt x="8161" y="748598"/>
                    <a:pt x="12879" y="795780"/>
                  </a:cubicBezTo>
                  <a:cubicBezTo>
                    <a:pt x="16747" y="834462"/>
                    <a:pt x="22238" y="872975"/>
                    <a:pt x="25758" y="911690"/>
                  </a:cubicBezTo>
                  <a:cubicBezTo>
                    <a:pt x="28059" y="937002"/>
                    <a:pt x="35304" y="1102350"/>
                    <a:pt x="51516" y="1156389"/>
                  </a:cubicBezTo>
                  <a:cubicBezTo>
                    <a:pt x="63804" y="1197349"/>
                    <a:pt x="83066" y="1211601"/>
                    <a:pt x="103031" y="1246541"/>
                  </a:cubicBezTo>
                  <a:cubicBezTo>
                    <a:pt x="134662" y="1301896"/>
                    <a:pt x="108706" y="1298056"/>
                    <a:pt x="141668" y="1298056"/>
                  </a:cubicBez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IN"/>
            </a:p>
          </p:txBody>
        </p:sp>
        <p:sp>
          <p:nvSpPr>
            <p:cNvPr id="24582" name="Text Box 5"/>
            <p:cNvSpPr txBox="1">
              <a:spLocks noChangeArrowheads="1"/>
            </p:cNvSpPr>
            <p:nvPr/>
          </p:nvSpPr>
          <p:spPr bwMode="auto">
            <a:xfrm>
              <a:off x="-1332656" y="1844824"/>
              <a:ext cx="2209800" cy="646331"/>
            </a:xfrm>
            <a:prstGeom prst="rect">
              <a:avLst/>
            </a:prstGeom>
            <a:noFill/>
            <a:ln w="9525">
              <a:noFill/>
              <a:miter lim="800000"/>
              <a:headEnd/>
              <a:tailEnd/>
            </a:ln>
          </p:spPr>
          <p:txBody>
            <a:bodyPr>
              <a:spAutoFit/>
            </a:bodyPr>
            <a:lstStyle/>
            <a:p>
              <a:pPr rtl="0">
                <a:spcBef>
                  <a:spcPct val="50000"/>
                </a:spcBef>
              </a:pPr>
              <a:r>
                <a:rPr lang="en-US">
                  <a:cs typeface="Tahoma" pitchFamily="34" charset="0"/>
                </a:rPr>
                <a:t>Distal margin shorter &amp; rounded</a:t>
              </a:r>
            </a:p>
          </p:txBody>
        </p:sp>
        <p:cxnSp>
          <p:nvCxnSpPr>
            <p:cNvPr id="9" name="Straight Arrow Connector 8"/>
            <p:cNvCxnSpPr/>
            <p:nvPr/>
          </p:nvCxnSpPr>
          <p:spPr>
            <a:xfrm flipV="1">
              <a:off x="323269" y="2205103"/>
              <a:ext cx="792239" cy="714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a:stCxn id="24580" idx="1"/>
            </p:cNvCxnSpPr>
            <p:nvPr/>
          </p:nvCxnSpPr>
          <p:spPr>
            <a:xfrm rot="10800000">
              <a:off x="2915909" y="2276522"/>
              <a:ext cx="647979" cy="3538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srcRect l="3233" t="46642" r="81896" b="18884"/>
          <a:stretch>
            <a:fillRect/>
          </a:stretch>
        </p:blipFill>
        <p:spPr>
          <a:xfrm>
            <a:off x="2895600" y="1600200"/>
            <a:ext cx="1752600" cy="3044952"/>
          </a:xfrm>
          <a:prstGeom prst="rect">
            <a:avLst/>
          </a:prstGeom>
          <a:noFill/>
        </p:spPr>
      </p:pic>
      <p:sp>
        <p:nvSpPr>
          <p:cNvPr id="5" name="Rectangle 3"/>
          <p:cNvSpPr txBox="1">
            <a:spLocks noChangeArrowheads="1"/>
          </p:cNvSpPr>
          <p:nvPr/>
        </p:nvSpPr>
        <p:spPr>
          <a:xfrm>
            <a:off x="457200" y="304800"/>
            <a:ext cx="8229600" cy="1447800"/>
          </a:xfrm>
          <a:prstGeom prst="rect">
            <a:avLst/>
          </a:prstGeom>
        </p:spPr>
        <p:txBody>
          <a:bodyPr/>
          <a:lstStyle/>
          <a:p>
            <a:pPr marL="342900" indent="-342900" rtl="0">
              <a:spcBef>
                <a:spcPct val="20000"/>
              </a:spcBef>
              <a:buClr>
                <a:schemeClr val="accent1"/>
              </a:buClr>
              <a:buSzPct val="65000"/>
              <a:buFont typeface="Wingdings" pitchFamily="2" charset="2"/>
              <a:buChar char="n"/>
              <a:defRPr/>
            </a:pPr>
            <a:r>
              <a:rPr lang="en-US" kern="0" dirty="0">
                <a:solidFill>
                  <a:schemeClr val="tx2"/>
                </a:solidFill>
                <a:latin typeface="Comic Sans MS" pitchFamily="66" charset="0"/>
                <a:cs typeface="+mn-cs"/>
              </a:rPr>
              <a:t>The distoincisal angle is more rounded than the mesioincisal angle</a:t>
            </a:r>
            <a:r>
              <a:rPr lang="en-US" kern="0" dirty="0" smtClean="0">
                <a:solidFill>
                  <a:schemeClr val="tx2"/>
                </a:solidFill>
                <a:latin typeface="Comic Sans MS" pitchFamily="66" charset="0"/>
                <a:cs typeface="+mn-cs"/>
              </a:rPr>
              <a:t>.</a:t>
            </a:r>
          </a:p>
          <a:p>
            <a:pPr marL="342900" indent="-342900" rtl="0">
              <a:spcBef>
                <a:spcPct val="20000"/>
              </a:spcBef>
              <a:buClr>
                <a:schemeClr val="accent1"/>
              </a:buClr>
              <a:buSzPct val="65000"/>
              <a:buFont typeface="Wingdings" pitchFamily="2" charset="2"/>
              <a:buChar char="n"/>
              <a:defRPr/>
            </a:pPr>
            <a:r>
              <a:rPr lang="en-US" sz="2800" u="sng" kern="0" dirty="0" smtClean="0">
                <a:solidFill>
                  <a:schemeClr val="tx2"/>
                </a:solidFill>
                <a:latin typeface="Comic Sans MS" pitchFamily="66" charset="0"/>
              </a:rPr>
              <a:t>Distal margin is more rounded than CI</a:t>
            </a:r>
            <a:endParaRPr lang="en-US" sz="2800" u="sng"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kern="0" dirty="0">
              <a:solidFill>
                <a:schemeClr val="tx2"/>
              </a:solidFill>
              <a:latin typeface="Comic Sans MS" pitchFamily="66" charset="0"/>
              <a:cs typeface="+mn-cs"/>
            </a:endParaRPr>
          </a:p>
          <a:p>
            <a:pPr marL="342900" indent="-342900" rtl="0">
              <a:spcBef>
                <a:spcPct val="20000"/>
              </a:spcBef>
              <a:buClr>
                <a:schemeClr val="accent1"/>
              </a:buClr>
              <a:buSzPct val="65000"/>
              <a:defRPr/>
            </a:pPr>
            <a:endParaRPr lang="en-US"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kern="0" dirty="0">
              <a:latin typeface="Comic Sans MS" pitchFamily="66" charset="0"/>
              <a:cs typeface="+mn-cs"/>
            </a:endParaRPr>
          </a:p>
          <a:p>
            <a:pPr marL="342900" indent="-342900" rtl="0">
              <a:spcBef>
                <a:spcPct val="20000"/>
              </a:spcBef>
              <a:buClr>
                <a:schemeClr val="accent1"/>
              </a:buClr>
              <a:buSzPct val="65000"/>
              <a:buFont typeface="Wingdings" pitchFamily="2" charset="2"/>
              <a:buNone/>
              <a:defRPr/>
            </a:pPr>
            <a:endParaRPr lang="en-US" kern="0" dirty="0">
              <a:latin typeface="Bookman Old Style" pitchFamily="18" charset="0"/>
              <a:cs typeface="+mn-cs"/>
            </a:endParaRPr>
          </a:p>
        </p:txBody>
      </p:sp>
      <p:grpSp>
        <p:nvGrpSpPr>
          <p:cNvPr id="2" name="Group 6"/>
          <p:cNvGrpSpPr>
            <a:grpSpLocks/>
          </p:cNvGrpSpPr>
          <p:nvPr/>
        </p:nvGrpSpPr>
        <p:grpSpPr bwMode="auto">
          <a:xfrm>
            <a:off x="381000" y="3633790"/>
            <a:ext cx="6769100" cy="862010"/>
            <a:chOff x="2483768" y="4869624"/>
            <a:chExt cx="6768752" cy="861944"/>
          </a:xfrm>
        </p:grpSpPr>
        <p:grpSp>
          <p:nvGrpSpPr>
            <p:cNvPr id="3" name="Group 14"/>
            <p:cNvGrpSpPr>
              <a:grpSpLocks/>
            </p:cNvGrpSpPr>
            <p:nvPr/>
          </p:nvGrpSpPr>
          <p:grpSpPr bwMode="auto">
            <a:xfrm>
              <a:off x="4931567" y="4869624"/>
              <a:ext cx="1796958" cy="861944"/>
              <a:chOff x="4931567" y="4869624"/>
              <a:chExt cx="1796958" cy="861944"/>
            </a:xfrm>
          </p:grpSpPr>
          <p:sp>
            <p:nvSpPr>
              <p:cNvPr id="14" name="Oval 13"/>
              <p:cNvSpPr/>
              <p:nvPr/>
            </p:nvSpPr>
            <p:spPr>
              <a:xfrm>
                <a:off x="6369768" y="5299801"/>
                <a:ext cx="358757" cy="4317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5" name="Oval 14"/>
              <p:cNvSpPr/>
              <p:nvPr/>
            </p:nvSpPr>
            <p:spPr>
              <a:xfrm>
                <a:off x="4931567" y="4869624"/>
                <a:ext cx="576233" cy="5762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25606" name="Text Box 5"/>
            <p:cNvSpPr txBox="1">
              <a:spLocks noChangeArrowheads="1"/>
            </p:cNvSpPr>
            <p:nvPr/>
          </p:nvSpPr>
          <p:spPr bwMode="auto">
            <a:xfrm>
              <a:off x="2483768" y="4942909"/>
              <a:ext cx="2209800" cy="646331"/>
            </a:xfrm>
            <a:prstGeom prst="rect">
              <a:avLst/>
            </a:prstGeom>
            <a:noFill/>
            <a:ln w="9525">
              <a:noFill/>
              <a:miter lim="800000"/>
              <a:headEnd/>
              <a:tailEnd/>
            </a:ln>
          </p:spPr>
          <p:txBody>
            <a:bodyPr>
              <a:spAutoFit/>
            </a:bodyPr>
            <a:lstStyle/>
            <a:p>
              <a:pPr rtl="0">
                <a:spcBef>
                  <a:spcPct val="50000"/>
                </a:spcBef>
              </a:pPr>
              <a:r>
                <a:rPr lang="en-US">
                  <a:cs typeface="Tahoma" pitchFamily="34" charset="0"/>
                </a:rPr>
                <a:t>Distoincisal angle more rounded</a:t>
              </a:r>
            </a:p>
          </p:txBody>
        </p:sp>
        <p:sp>
          <p:nvSpPr>
            <p:cNvPr id="25607" name="Text Box 5"/>
            <p:cNvSpPr txBox="1">
              <a:spLocks noChangeArrowheads="1"/>
            </p:cNvSpPr>
            <p:nvPr/>
          </p:nvSpPr>
          <p:spPr bwMode="auto">
            <a:xfrm>
              <a:off x="7042720" y="4941168"/>
              <a:ext cx="2209800" cy="646282"/>
            </a:xfrm>
            <a:prstGeom prst="rect">
              <a:avLst/>
            </a:prstGeom>
            <a:noFill/>
            <a:ln w="9525">
              <a:noFill/>
              <a:miter lim="800000"/>
              <a:headEnd/>
              <a:tailEnd/>
            </a:ln>
          </p:spPr>
          <p:txBody>
            <a:bodyPr>
              <a:spAutoFit/>
            </a:bodyPr>
            <a:lstStyle/>
            <a:p>
              <a:pPr rtl="0">
                <a:spcBef>
                  <a:spcPct val="50000"/>
                </a:spcBef>
              </a:pPr>
              <a:r>
                <a:rPr lang="en-US" dirty="0" err="1">
                  <a:cs typeface="Tahoma" pitchFamily="34" charset="0"/>
                </a:rPr>
                <a:t>Mesioincisal</a:t>
              </a:r>
              <a:r>
                <a:rPr lang="en-US" dirty="0">
                  <a:cs typeface="Tahoma" pitchFamily="34" charset="0"/>
                </a:rPr>
                <a:t> angle is </a:t>
              </a:r>
              <a:r>
                <a:rPr lang="en-US" dirty="0" smtClean="0">
                  <a:cs typeface="Tahoma" pitchFamily="34" charset="0"/>
                </a:rPr>
                <a:t>SLIGHTLY ROUNDED</a:t>
              </a:r>
              <a:endParaRPr lang="en-US" dirty="0">
                <a:cs typeface="Tahoma" pitchFamily="34" charset="0"/>
              </a:endParaRPr>
            </a:p>
          </p:txBody>
        </p:sp>
        <p:cxnSp>
          <p:nvCxnSpPr>
            <p:cNvPr id="11" name="Straight Arrow Connector 10"/>
            <p:cNvCxnSpPr/>
            <p:nvPr/>
          </p:nvCxnSpPr>
          <p:spPr>
            <a:xfrm flipV="1">
              <a:off x="4068012" y="5229959"/>
              <a:ext cx="792122" cy="7143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a:stCxn id="25607" idx="1"/>
            </p:cNvCxnSpPr>
            <p:nvPr/>
          </p:nvCxnSpPr>
          <p:spPr>
            <a:xfrm rot="10800000" flipV="1">
              <a:off x="6731700" y="5264309"/>
              <a:ext cx="311020" cy="3708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pic>
        <p:nvPicPr>
          <p:cNvPr id="13" name="Picture 2"/>
          <p:cNvPicPr>
            <a:picLocks noChangeAspect="1" noChangeArrowheads="1"/>
          </p:cNvPicPr>
          <p:nvPr/>
        </p:nvPicPr>
        <p:blipFill>
          <a:blip r:embed="rId2"/>
          <a:srcRect l="3233" t="17275" r="81896" b="18884"/>
          <a:stretch>
            <a:fillRect/>
          </a:stretch>
        </p:blipFill>
        <p:spPr>
          <a:xfrm>
            <a:off x="7315200" y="914400"/>
            <a:ext cx="1752600" cy="5638800"/>
          </a:xfrm>
          <a:prstGeom prst="rect">
            <a:avLst/>
          </a:prstGeom>
          <a:noFill/>
        </p:spPr>
      </p:pic>
      <p:sp>
        <p:nvSpPr>
          <p:cNvPr id="17" name="TextBox 16"/>
          <p:cNvSpPr txBox="1"/>
          <p:nvPr/>
        </p:nvSpPr>
        <p:spPr>
          <a:xfrm>
            <a:off x="1676400" y="5638800"/>
            <a:ext cx="4626395" cy="369332"/>
          </a:xfrm>
          <a:prstGeom prst="rect">
            <a:avLst/>
          </a:prstGeom>
          <a:noFill/>
        </p:spPr>
        <p:txBody>
          <a:bodyPr wrap="none" rtlCol="0">
            <a:spAutoFit/>
          </a:bodyPr>
          <a:lstStyle/>
          <a:p>
            <a:r>
              <a:rPr lang="en-US" dirty="0" err="1" smtClean="0"/>
              <a:t>Incisal</a:t>
            </a:r>
            <a:r>
              <a:rPr lang="en-US" dirty="0" smtClean="0"/>
              <a:t> ridge is curved towards the distal margin</a:t>
            </a:r>
            <a:endParaRPr lang="en-IN" dirty="0"/>
          </a:p>
        </p:txBody>
      </p:sp>
      <p:cxnSp>
        <p:nvCxnSpPr>
          <p:cNvPr id="18" name="Straight Arrow Connector 17"/>
          <p:cNvCxnSpPr/>
          <p:nvPr/>
        </p:nvCxnSpPr>
        <p:spPr bwMode="auto">
          <a:xfrm rot="16200000" flipV="1">
            <a:off x="3390900" y="4914900"/>
            <a:ext cx="12192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5"/>
          <p:cNvSpPr>
            <a:spLocks noGrp="1"/>
          </p:cNvSpPr>
          <p:nvPr>
            <p:ph type="title"/>
          </p:nvPr>
        </p:nvSpPr>
        <p:spPr>
          <a:xfrm>
            <a:off x="1143000" y="304800"/>
            <a:ext cx="6945313" cy="1103313"/>
          </a:xfrm>
        </p:spPr>
        <p:txBody>
          <a:bodyPr/>
          <a:lstStyle/>
          <a:p>
            <a:r>
              <a:rPr lang="en-US" b="1" smtClean="0">
                <a:solidFill>
                  <a:schemeClr val="tx1"/>
                </a:solidFill>
                <a:latin typeface="Times New Roman" pitchFamily="18" charset="0"/>
                <a:cs typeface="Times New Roman" pitchFamily="18" charset="0"/>
              </a:rPr>
              <a:t>Specific learning Objectives </a:t>
            </a:r>
            <a:endParaRPr lang="en-US" sz="3100" b="1" smtClean="0">
              <a:latin typeface="Times New Roman" pitchFamily="18" charset="0"/>
              <a:cs typeface="Times New Roman" pitchFamily="18" charset="0"/>
            </a:endParaRPr>
          </a:p>
        </p:txBody>
      </p:sp>
      <p:graphicFrame>
        <p:nvGraphicFramePr>
          <p:cNvPr id="2" name="Table 1"/>
          <p:cNvGraphicFramePr>
            <a:graphicFrameLocks noGrp="1"/>
          </p:cNvGraphicFramePr>
          <p:nvPr/>
        </p:nvGraphicFramePr>
        <p:xfrm>
          <a:off x="785813" y="1785938"/>
          <a:ext cx="7786743" cy="4071965"/>
        </p:xfrm>
        <a:graphic>
          <a:graphicData uri="http://schemas.openxmlformats.org/drawingml/2006/table">
            <a:tbl>
              <a:tblPr firstRow="1" bandRow="1">
                <a:tableStyleId>{5C22544A-7EE6-4342-B048-85BDC9FD1C3A}</a:tableStyleId>
              </a:tblPr>
              <a:tblGrid>
                <a:gridCol w="2714644">
                  <a:extLst>
                    <a:ext uri="{9D8B030D-6E8A-4147-A177-3AD203B41FA5}"/>
                  </a:extLst>
                </a:gridCol>
                <a:gridCol w="2928958">
                  <a:extLst>
                    <a:ext uri="{9D8B030D-6E8A-4147-A177-3AD203B41FA5}"/>
                  </a:extLst>
                </a:gridCol>
                <a:gridCol w="2143141">
                  <a:extLst>
                    <a:ext uri="{9D8B030D-6E8A-4147-A177-3AD203B41FA5}"/>
                  </a:extLst>
                </a:gridCol>
              </a:tblGrid>
              <a:tr h="646925">
                <a:tc>
                  <a:txBody>
                    <a:bodyPr/>
                    <a:lstStyle/>
                    <a:p>
                      <a:pPr algn="ctr"/>
                      <a:r>
                        <a:rPr lang="en-US" dirty="0"/>
                        <a:t>Core areas* </a:t>
                      </a:r>
                    </a:p>
                  </a:txBody>
                  <a:tcPr marL="68580" marR="68580"/>
                </a:tc>
                <a:tc>
                  <a:txBody>
                    <a:bodyPr/>
                    <a:lstStyle/>
                    <a:p>
                      <a:pPr algn="ctr"/>
                      <a:r>
                        <a:rPr lang="en-US" dirty="0"/>
                        <a:t>Domain</a:t>
                      </a:r>
                      <a:r>
                        <a:rPr lang="en-US" baseline="0" dirty="0"/>
                        <a:t> **</a:t>
                      </a:r>
                      <a:endParaRPr lang="en-US" dirty="0"/>
                    </a:p>
                  </a:txBody>
                  <a:tcPr marL="68580" marR="68580"/>
                </a:tc>
                <a:tc>
                  <a:txBody>
                    <a:bodyPr/>
                    <a:lstStyle/>
                    <a:p>
                      <a:pPr algn="ctr"/>
                      <a:r>
                        <a:rPr lang="en-US" dirty="0"/>
                        <a:t>Category #</a:t>
                      </a:r>
                    </a:p>
                  </a:txBody>
                  <a:tcPr marL="68580" marR="68580"/>
                </a:tc>
                <a:extLst>
                  <a:ext uri="{0D108BD9-81ED-4DB2-BD59-A6C34878D82A}"/>
                </a:extLst>
              </a:tr>
              <a:tr h="701514">
                <a:tc>
                  <a:txBody>
                    <a:bodyPr/>
                    <a:lstStyle/>
                    <a:p>
                      <a:pPr marL="342900" indent="-342900">
                        <a:buSzPct val="65000"/>
                        <a:defRPr/>
                      </a:pPr>
                      <a:r>
                        <a:rPr lang="en-US" sz="1400" kern="0" dirty="0" smtClean="0">
                          <a:latin typeface="Baskerville Old Face" pitchFamily="18" charset="0"/>
                        </a:rPr>
                        <a:t>Introduction</a:t>
                      </a:r>
                    </a:p>
                  </a:txBody>
                  <a:tcPr marL="68580" marR="68580"/>
                </a:tc>
                <a:tc>
                  <a:txBody>
                    <a:bodyPr/>
                    <a:lstStyle/>
                    <a:p>
                      <a:pPr algn="ctr"/>
                      <a:r>
                        <a:rPr lang="en-US" dirty="0" smtClean="0"/>
                        <a:t>COGNITIVE</a:t>
                      </a:r>
                      <a:endParaRPr lang="en-US" dirty="0"/>
                    </a:p>
                  </a:txBody>
                  <a:tcPr marL="68580" marR="68580"/>
                </a:tc>
                <a:tc>
                  <a:txBody>
                    <a:bodyPr/>
                    <a:lstStyle/>
                    <a:p>
                      <a:pPr algn="ctr"/>
                      <a:r>
                        <a:rPr lang="en-US" dirty="0" smtClean="0"/>
                        <a:t>MUST KNOW</a:t>
                      </a:r>
                      <a:endParaRPr lang="en-US" dirty="0"/>
                    </a:p>
                  </a:txBody>
                  <a:tcPr marL="68580" marR="68580"/>
                </a:tc>
                <a:extLst>
                  <a:ext uri="{0D108BD9-81ED-4DB2-BD59-A6C34878D82A}"/>
                </a:extLst>
              </a:tr>
              <a:tr h="2723526">
                <a:tc>
                  <a:txBody>
                    <a:bodyPr/>
                    <a:lstStyle/>
                    <a:p>
                      <a:pPr marL="342900" indent="-342900">
                        <a:buSzPct val="65000"/>
                        <a:defRPr/>
                      </a:pPr>
                      <a:r>
                        <a:rPr lang="en-US" sz="1600" kern="0" dirty="0" smtClean="0">
                          <a:latin typeface="Baskerville Old Face" pitchFamily="18" charset="0"/>
                        </a:rPr>
                        <a:t>Tooth numbering/notation</a:t>
                      </a:r>
                    </a:p>
                    <a:p>
                      <a:pPr marL="342900" indent="-342900">
                        <a:buSzPct val="65000"/>
                        <a:defRPr/>
                      </a:pPr>
                      <a:r>
                        <a:rPr lang="en-US" sz="1600" kern="0" dirty="0" smtClean="0">
                          <a:latin typeface="Baskerville Old Face" pitchFamily="18" charset="0"/>
                        </a:rPr>
                        <a:t>Functions</a:t>
                      </a:r>
                    </a:p>
                    <a:p>
                      <a:pPr marL="342900" indent="-342900">
                        <a:buSzPct val="65000"/>
                        <a:defRPr/>
                      </a:pPr>
                      <a:r>
                        <a:rPr lang="en-US" sz="1600" kern="0" dirty="0" smtClean="0">
                          <a:latin typeface="Baskerville Old Face" pitchFamily="18" charset="0"/>
                        </a:rPr>
                        <a:t>Chronology</a:t>
                      </a:r>
                    </a:p>
                    <a:p>
                      <a:pPr marL="342900" indent="-342900">
                        <a:buSzPct val="65000"/>
                        <a:defRPr/>
                      </a:pPr>
                      <a:r>
                        <a:rPr lang="en-US" sz="1600" kern="0" dirty="0" smtClean="0">
                          <a:latin typeface="Baskerville Old Face" pitchFamily="18" charset="0"/>
                        </a:rPr>
                        <a:t>Dimensions</a:t>
                      </a:r>
                    </a:p>
                    <a:p>
                      <a:pPr marL="342900" indent="-342900">
                        <a:buSzPct val="65000"/>
                        <a:defRPr/>
                      </a:pPr>
                      <a:r>
                        <a:rPr lang="en-US" sz="1600" kern="0" dirty="0" smtClean="0">
                          <a:latin typeface="Baskerville Old Face" pitchFamily="18" charset="0"/>
                        </a:rPr>
                        <a:t>Aspects ( 5 - labial, palatal, </a:t>
                      </a:r>
                      <a:r>
                        <a:rPr lang="en-US" sz="1600" kern="0" dirty="0" err="1" smtClean="0">
                          <a:latin typeface="Baskerville Old Face" pitchFamily="18" charset="0"/>
                        </a:rPr>
                        <a:t>mesial</a:t>
                      </a:r>
                      <a:r>
                        <a:rPr lang="en-US" sz="1600" kern="0" dirty="0" smtClean="0">
                          <a:latin typeface="Baskerville Old Face" pitchFamily="18" charset="0"/>
                        </a:rPr>
                        <a:t>, distal, </a:t>
                      </a:r>
                      <a:r>
                        <a:rPr lang="en-US" sz="1600" kern="0" dirty="0" err="1" smtClean="0">
                          <a:latin typeface="Baskerville Old Face" pitchFamily="18" charset="0"/>
                        </a:rPr>
                        <a:t>incisal</a:t>
                      </a:r>
                      <a:r>
                        <a:rPr lang="en-US" sz="1600" kern="0" dirty="0" smtClean="0">
                          <a:latin typeface="Baskerville Old Face" pitchFamily="18" charset="0"/>
                        </a:rPr>
                        <a:t> )</a:t>
                      </a:r>
                      <a:endParaRPr lang="en-US" sz="1600" kern="0" dirty="0">
                        <a:latin typeface="Baskerville Old Face" pitchFamily="18" charset="0"/>
                      </a:endParaRPr>
                    </a:p>
                  </a:txBody>
                  <a:tcPr marL="68580" marR="68580"/>
                </a:tc>
                <a:tc>
                  <a:txBody>
                    <a:bodyPr/>
                    <a:lstStyle/>
                    <a:p>
                      <a:pPr algn="ctr"/>
                      <a:r>
                        <a:rPr lang="en-US" dirty="0" smtClean="0"/>
                        <a:t>COGNITIVE</a:t>
                      </a:r>
                    </a:p>
                    <a:p>
                      <a:pPr algn="ctr"/>
                      <a:r>
                        <a:rPr lang="en-US" dirty="0" smtClean="0"/>
                        <a:t>COGNITIVE</a:t>
                      </a:r>
                    </a:p>
                    <a:p>
                      <a:pPr algn="ctr"/>
                      <a:r>
                        <a:rPr lang="en-US" dirty="0" smtClean="0"/>
                        <a:t>COGNITIVE</a:t>
                      </a:r>
                    </a:p>
                    <a:p>
                      <a:pPr algn="ctr"/>
                      <a:r>
                        <a:rPr lang="en-US" dirty="0" smtClean="0"/>
                        <a:t>COGNITIVE</a:t>
                      </a:r>
                    </a:p>
                    <a:p>
                      <a:pPr algn="ctr"/>
                      <a:r>
                        <a:rPr lang="en-US" dirty="0" smtClean="0"/>
                        <a:t>COGNITIVE</a:t>
                      </a:r>
                    </a:p>
                    <a:p>
                      <a:pPr algn="ctr"/>
                      <a:r>
                        <a:rPr lang="en-US" dirty="0" smtClean="0"/>
                        <a:t>COGNITIVE</a:t>
                      </a:r>
                    </a:p>
                    <a:p>
                      <a:pPr algn="ctr"/>
                      <a:endParaRPr lang="en-US" dirty="0"/>
                    </a:p>
                  </a:txBody>
                  <a:tcPr marL="68580" marR="6858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MUST KNOW</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MUST KNOW</a:t>
                      </a:r>
                    </a:p>
                    <a:p>
                      <a:pPr algn="ctr"/>
                      <a:r>
                        <a:rPr lang="en-US" dirty="0" smtClean="0"/>
                        <a:t>MUST KNOW</a:t>
                      </a:r>
                    </a:p>
                    <a:p>
                      <a:pPr algn="ctr"/>
                      <a:r>
                        <a:rPr lang="en-US" dirty="0" smtClean="0"/>
                        <a:t> MUST KNOW </a:t>
                      </a:r>
                    </a:p>
                    <a:p>
                      <a:pPr algn="ctr"/>
                      <a:r>
                        <a:rPr lang="en-US" dirty="0" smtClean="0"/>
                        <a:t>MUST</a:t>
                      </a:r>
                      <a:r>
                        <a:rPr lang="en-US" baseline="0" dirty="0" smtClean="0"/>
                        <a:t> KNOW</a:t>
                      </a:r>
                      <a:endParaRPr lang="en-US" dirty="0"/>
                    </a:p>
                  </a:txBody>
                  <a:tcPr marL="68580" marR="68580"/>
                </a:tc>
                <a:extLst>
                  <a:ext uri="{0D108BD9-81ED-4DB2-BD59-A6C34878D82A}"/>
                </a:extLst>
              </a:tr>
            </a:tbl>
          </a:graphicData>
        </a:graphic>
      </p:graphicFrame>
      <p:sp>
        <p:nvSpPr>
          <p:cNvPr id="5" name="Slide Number Placeholder 4"/>
          <p:cNvSpPr>
            <a:spLocks noGrp="1"/>
          </p:cNvSpPr>
          <p:nvPr>
            <p:ph type="sldNum" sz="quarter" idx="12"/>
          </p:nvPr>
        </p:nvSpPr>
        <p:spPr/>
        <p:txBody>
          <a:bodyPr/>
          <a:lstStyle/>
          <a:p>
            <a:pPr>
              <a:defRPr/>
            </a:pPr>
            <a:fld id="{9A43FE2C-A22E-4CB0-B1AD-5D3C3E7F2447}"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noChangeArrowheads="1"/>
          </p:cNvPicPr>
          <p:nvPr/>
        </p:nvPicPr>
        <p:blipFill>
          <a:blip r:embed="rId2"/>
          <a:srcRect t="8287" b="4420"/>
          <a:stretch>
            <a:fillRect/>
          </a:stretch>
        </p:blipFill>
        <p:spPr bwMode="auto">
          <a:xfrm>
            <a:off x="533400" y="0"/>
            <a:ext cx="2971800" cy="6809690"/>
          </a:xfrm>
          <a:prstGeom prst="rect">
            <a:avLst/>
          </a:prstGeom>
          <a:noFill/>
          <a:ln w="9525">
            <a:noFill/>
            <a:miter lim="800000"/>
            <a:headEnd/>
            <a:tailEnd/>
          </a:ln>
        </p:spPr>
      </p:pic>
      <p:pic>
        <p:nvPicPr>
          <p:cNvPr id="3" name="Picture 2"/>
          <p:cNvPicPr>
            <a:picLocks noChangeAspect="1" noChangeArrowheads="1"/>
          </p:cNvPicPr>
          <p:nvPr/>
        </p:nvPicPr>
        <p:blipFill>
          <a:blip r:embed="rId3"/>
          <a:srcRect l="3233" t="18754" r="81896" b="20301"/>
          <a:stretch>
            <a:fillRect/>
          </a:stretch>
        </p:blipFill>
        <p:spPr>
          <a:xfrm>
            <a:off x="6096000" y="0"/>
            <a:ext cx="2209800" cy="6787243"/>
          </a:xfrm>
          <a:prstGeom prst="rect">
            <a:avLst/>
          </a:prstGeom>
          <a:noFill/>
        </p:spPr>
      </p:pic>
      <p:sp>
        <p:nvSpPr>
          <p:cNvPr id="4" name="Rectangle 3"/>
          <p:cNvSpPr/>
          <p:nvPr/>
        </p:nvSpPr>
        <p:spPr>
          <a:xfrm>
            <a:off x="3429000" y="5373469"/>
            <a:ext cx="3124200" cy="646331"/>
          </a:xfrm>
          <a:prstGeom prst="rect">
            <a:avLst/>
          </a:prstGeom>
        </p:spPr>
        <p:txBody>
          <a:bodyPr wrap="square">
            <a:spAutoFit/>
          </a:bodyPr>
          <a:lstStyle/>
          <a:p>
            <a:pPr marL="342900" indent="-342900">
              <a:spcBef>
                <a:spcPct val="20000"/>
              </a:spcBef>
              <a:buClr>
                <a:schemeClr val="accent1"/>
              </a:buClr>
              <a:buSzPct val="65000"/>
              <a:defRPr/>
            </a:pPr>
            <a:r>
              <a:rPr lang="en-US" kern="0" dirty="0" smtClean="0">
                <a:solidFill>
                  <a:schemeClr val="tx2"/>
                </a:solidFill>
                <a:latin typeface="Comic Sans MS" pitchFamily="66" charset="0"/>
              </a:rPr>
              <a:t>	Distal margin is more rounded than CI</a:t>
            </a:r>
            <a:endParaRPr lang="en-US" kern="0" dirty="0">
              <a:solidFill>
                <a:schemeClr val="tx2"/>
              </a:solidFill>
              <a:latin typeface="Comic Sans MS" pitchFamily="66" charset="0"/>
            </a:endParaRPr>
          </a:p>
        </p:txBody>
      </p:sp>
      <p:cxnSp>
        <p:nvCxnSpPr>
          <p:cNvPr id="6" name="Straight Arrow Connector 5"/>
          <p:cNvCxnSpPr/>
          <p:nvPr/>
        </p:nvCxnSpPr>
        <p:spPr>
          <a:xfrm>
            <a:off x="5638800" y="5715000"/>
            <a:ext cx="6858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3200400" y="4495800"/>
            <a:ext cx="3124200" cy="646331"/>
          </a:xfrm>
          <a:prstGeom prst="rect">
            <a:avLst/>
          </a:prstGeom>
        </p:spPr>
        <p:txBody>
          <a:bodyPr wrap="square">
            <a:spAutoFit/>
          </a:bodyPr>
          <a:lstStyle/>
          <a:p>
            <a:pPr marL="342900" indent="-342900">
              <a:spcBef>
                <a:spcPct val="20000"/>
              </a:spcBef>
              <a:buClr>
                <a:schemeClr val="accent1"/>
              </a:buClr>
              <a:buSzPct val="65000"/>
              <a:defRPr/>
            </a:pPr>
            <a:r>
              <a:rPr lang="en-US" kern="0" dirty="0" smtClean="0">
                <a:solidFill>
                  <a:schemeClr val="tx2"/>
                </a:solidFill>
                <a:latin typeface="Comic Sans MS" pitchFamily="66" charset="0"/>
              </a:rPr>
              <a:t>	</a:t>
            </a:r>
            <a:r>
              <a:rPr lang="en-US" kern="0" dirty="0" err="1" smtClean="0">
                <a:solidFill>
                  <a:schemeClr val="tx2"/>
                </a:solidFill>
                <a:latin typeface="Comic Sans MS" pitchFamily="66" charset="0"/>
              </a:rPr>
              <a:t>Mesial</a:t>
            </a:r>
            <a:r>
              <a:rPr lang="en-US" kern="0" dirty="0" smtClean="0">
                <a:solidFill>
                  <a:schemeClr val="tx2"/>
                </a:solidFill>
                <a:latin typeface="Comic Sans MS" pitchFamily="66" charset="0"/>
              </a:rPr>
              <a:t> margin is slightly rounded than CI</a:t>
            </a:r>
            <a:endParaRPr lang="en-US" kern="0" dirty="0">
              <a:solidFill>
                <a:schemeClr val="tx2"/>
              </a:solidFill>
              <a:latin typeface="Comic Sans MS" pitchFamily="66" charset="0"/>
            </a:endParaRPr>
          </a:p>
        </p:txBody>
      </p:sp>
      <p:cxnSp>
        <p:nvCxnSpPr>
          <p:cNvPr id="11" name="Straight Arrow Connector 10"/>
          <p:cNvCxnSpPr/>
          <p:nvPr/>
        </p:nvCxnSpPr>
        <p:spPr>
          <a:xfrm>
            <a:off x="5791200" y="4953000"/>
            <a:ext cx="2362200" cy="1447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57200" y="304800"/>
            <a:ext cx="8229600" cy="1143000"/>
          </a:xfrm>
          <a:prstGeom prst="rect">
            <a:avLst/>
          </a:prstGeom>
        </p:spPr>
        <p:txBody>
          <a:bodyPr/>
          <a:lstStyle/>
          <a:p>
            <a:pPr marL="342900" indent="-342900" rtl="0">
              <a:spcBef>
                <a:spcPct val="20000"/>
              </a:spcBef>
              <a:buClr>
                <a:schemeClr val="accent1"/>
              </a:buClr>
              <a:buSzPct val="65000"/>
              <a:buFont typeface="Wingdings" pitchFamily="2" charset="2"/>
              <a:buChar char="n"/>
              <a:defRPr/>
            </a:pPr>
            <a:r>
              <a:rPr lang="en-US" sz="2000" kern="0" dirty="0">
                <a:solidFill>
                  <a:schemeClr val="tx2"/>
                </a:solidFill>
                <a:latin typeface="Comic Sans MS" pitchFamily="66" charset="0"/>
                <a:cs typeface="+mn-cs"/>
              </a:rPr>
              <a:t>The labial surface is marked by two developmental groove and </a:t>
            </a:r>
            <a:r>
              <a:rPr lang="en-US" sz="2000" b="1" u="sng" kern="0" dirty="0" smtClean="0">
                <a:solidFill>
                  <a:schemeClr val="tx2"/>
                </a:solidFill>
                <a:latin typeface="Comic Sans MS" pitchFamily="66" charset="0"/>
                <a:cs typeface="+mn-cs"/>
              </a:rPr>
              <a:t>has more </a:t>
            </a:r>
            <a:r>
              <a:rPr lang="en-US" sz="2000" b="1" u="sng" kern="0" dirty="0">
                <a:solidFill>
                  <a:schemeClr val="tx2"/>
                </a:solidFill>
                <a:latin typeface="Comic Sans MS" pitchFamily="66" charset="0"/>
                <a:cs typeface="+mn-cs"/>
              </a:rPr>
              <a:t>convexity in cervical </a:t>
            </a:r>
            <a:r>
              <a:rPr lang="en-US" sz="2000" b="1" u="sng" kern="0" dirty="0" smtClean="0">
                <a:solidFill>
                  <a:schemeClr val="tx2"/>
                </a:solidFill>
                <a:latin typeface="Comic Sans MS" pitchFamily="66" charset="0"/>
                <a:cs typeface="+mn-cs"/>
              </a:rPr>
              <a:t>third </a:t>
            </a:r>
            <a:r>
              <a:rPr lang="en-US" sz="2000" kern="0" dirty="0" smtClean="0">
                <a:solidFill>
                  <a:schemeClr val="tx2"/>
                </a:solidFill>
                <a:latin typeface="Comic Sans MS" pitchFamily="66" charset="0"/>
                <a:cs typeface="+mn-cs"/>
              </a:rPr>
              <a:t>when compared to CI.</a:t>
            </a: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000" kern="0" dirty="0">
              <a:latin typeface="Comic Sans MS" pitchFamily="66" charset="0"/>
              <a:cs typeface="+mn-cs"/>
            </a:endParaRPr>
          </a:p>
          <a:p>
            <a:pPr marL="342900" indent="-342900" rtl="0">
              <a:spcBef>
                <a:spcPct val="20000"/>
              </a:spcBef>
              <a:buClr>
                <a:schemeClr val="accent1"/>
              </a:buClr>
              <a:buSzPct val="65000"/>
              <a:buFont typeface="Wingdings" pitchFamily="2" charset="2"/>
              <a:buNone/>
              <a:defRPr/>
            </a:pPr>
            <a:endParaRPr lang="en-US" sz="2000" kern="0" dirty="0">
              <a:latin typeface="Bookman Old Style" pitchFamily="18" charset="0"/>
              <a:cs typeface="+mn-cs"/>
            </a:endParaRPr>
          </a:p>
        </p:txBody>
      </p:sp>
      <p:grpSp>
        <p:nvGrpSpPr>
          <p:cNvPr id="2" name="Group 3"/>
          <p:cNvGrpSpPr>
            <a:grpSpLocks/>
          </p:cNvGrpSpPr>
          <p:nvPr/>
        </p:nvGrpSpPr>
        <p:grpSpPr bwMode="auto">
          <a:xfrm>
            <a:off x="990600" y="1295400"/>
            <a:ext cx="4572000" cy="4800600"/>
            <a:chOff x="1143000" y="533400"/>
            <a:chExt cx="4572000" cy="4800600"/>
          </a:xfrm>
        </p:grpSpPr>
        <p:pic>
          <p:nvPicPr>
            <p:cNvPr id="26635" name="Picture 14" descr="labial"/>
            <p:cNvPicPr>
              <a:picLocks noChangeAspect="1" noChangeArrowheads="1"/>
            </p:cNvPicPr>
            <p:nvPr/>
          </p:nvPicPr>
          <p:blipFill>
            <a:blip r:embed="rId2"/>
            <a:srcRect/>
            <a:stretch>
              <a:fillRect/>
            </a:stretch>
          </p:blipFill>
          <p:spPr bwMode="auto">
            <a:xfrm>
              <a:off x="1143000" y="533400"/>
              <a:ext cx="2224088" cy="4800600"/>
            </a:xfrm>
            <a:prstGeom prst="rect">
              <a:avLst/>
            </a:prstGeom>
            <a:noFill/>
            <a:ln w="9525">
              <a:noFill/>
              <a:miter lim="800000"/>
              <a:headEnd/>
              <a:tailEnd/>
            </a:ln>
          </p:spPr>
        </p:pic>
        <p:sp>
          <p:nvSpPr>
            <p:cNvPr id="6" name="Oval 5"/>
            <p:cNvSpPr/>
            <p:nvPr/>
          </p:nvSpPr>
          <p:spPr bwMode="auto">
            <a:xfrm>
              <a:off x="1447800" y="3124200"/>
              <a:ext cx="1752600" cy="1066800"/>
            </a:xfrm>
            <a:prstGeom prst="ellipse">
              <a:avLst/>
            </a:prstGeom>
            <a:noFill/>
            <a:ln w="28575" cap="flat" cmpd="sng" algn="ctr">
              <a:solidFill>
                <a:schemeClr val="tx2">
                  <a:lumMod val="75000"/>
                </a:schemeClr>
              </a:solidFill>
              <a:prstDash val="solid"/>
              <a:round/>
              <a:headEnd type="none" w="med" len="med"/>
              <a:tailEnd type="none" w="med" len="med"/>
            </a:ln>
            <a:effectLst/>
          </p:spPr>
          <p:txBody>
            <a:bodyPr/>
            <a:lstStyle/>
            <a:p>
              <a:pPr>
                <a:defRPr/>
              </a:pPr>
              <a:endParaRPr lang="en-IN">
                <a:ln>
                  <a:solidFill>
                    <a:schemeClr val="accent5">
                      <a:lumMod val="50000"/>
                    </a:schemeClr>
                  </a:solidFill>
                </a:ln>
              </a:endParaRPr>
            </a:p>
          </p:txBody>
        </p:sp>
        <p:sp>
          <p:nvSpPr>
            <p:cNvPr id="26637" name="Text Box 5"/>
            <p:cNvSpPr txBox="1">
              <a:spLocks noChangeArrowheads="1"/>
            </p:cNvSpPr>
            <p:nvPr/>
          </p:nvSpPr>
          <p:spPr bwMode="auto">
            <a:xfrm>
              <a:off x="3505200" y="3200400"/>
              <a:ext cx="2209800" cy="646331"/>
            </a:xfrm>
            <a:prstGeom prst="rect">
              <a:avLst/>
            </a:prstGeom>
            <a:noFill/>
            <a:ln w="9525">
              <a:noFill/>
              <a:miter lim="800000"/>
              <a:headEnd/>
              <a:tailEnd/>
            </a:ln>
          </p:spPr>
          <p:txBody>
            <a:bodyPr>
              <a:spAutoFit/>
            </a:bodyPr>
            <a:lstStyle/>
            <a:p>
              <a:pPr rtl="0">
                <a:spcBef>
                  <a:spcPct val="50000"/>
                </a:spcBef>
              </a:pPr>
              <a:r>
                <a:rPr lang="en-US" dirty="0" smtClean="0">
                  <a:cs typeface="Tahoma" pitchFamily="34" charset="0"/>
                </a:rPr>
                <a:t>More Convexity </a:t>
              </a:r>
              <a:r>
                <a:rPr lang="en-US" dirty="0">
                  <a:cs typeface="Tahoma" pitchFamily="34" charset="0"/>
                </a:rPr>
                <a:t>in cervical third</a:t>
              </a:r>
            </a:p>
          </p:txBody>
        </p:sp>
        <p:cxnSp>
          <p:nvCxnSpPr>
            <p:cNvPr id="8" name="Straight Arrow Connector 7"/>
            <p:cNvCxnSpPr/>
            <p:nvPr/>
          </p:nvCxnSpPr>
          <p:spPr>
            <a:xfrm rot="10800000" flipV="1">
              <a:off x="2895601" y="3505200"/>
              <a:ext cx="533400" cy="3651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4" name="Group 14"/>
          <p:cNvGrpSpPr>
            <a:grpSpLocks/>
          </p:cNvGrpSpPr>
          <p:nvPr/>
        </p:nvGrpSpPr>
        <p:grpSpPr bwMode="auto">
          <a:xfrm>
            <a:off x="5562600" y="2263775"/>
            <a:ext cx="3581400" cy="3527425"/>
            <a:chOff x="5562600" y="1143000"/>
            <a:chExt cx="3581400" cy="3527286"/>
          </a:xfrm>
        </p:grpSpPr>
        <p:grpSp>
          <p:nvGrpSpPr>
            <p:cNvPr id="5" name="Group 12"/>
            <p:cNvGrpSpPr>
              <a:grpSpLocks/>
            </p:cNvGrpSpPr>
            <p:nvPr/>
          </p:nvGrpSpPr>
          <p:grpSpPr bwMode="auto">
            <a:xfrm>
              <a:off x="5867400" y="1143000"/>
              <a:ext cx="2819400" cy="2814634"/>
              <a:chOff x="5867400" y="1143000"/>
              <a:chExt cx="2819400" cy="2814634"/>
            </a:xfrm>
          </p:grpSpPr>
          <p:pic>
            <p:nvPicPr>
              <p:cNvPr id="26631" name="Picture 2" descr="types of teeth"/>
              <p:cNvPicPr>
                <a:picLocks noChangeAspect="1" noChangeArrowheads="1"/>
              </p:cNvPicPr>
              <p:nvPr/>
            </p:nvPicPr>
            <p:blipFill>
              <a:blip r:embed="rId3">
                <a:lum bright="6000" contrast="6000"/>
              </a:blip>
              <a:srcRect l="2711" t="6215" r="77596" b="9160"/>
              <a:stretch>
                <a:fillRect/>
              </a:stretch>
            </p:blipFill>
            <p:spPr bwMode="auto">
              <a:xfrm>
                <a:off x="5867400" y="1143000"/>
                <a:ext cx="1524000" cy="2814634"/>
              </a:xfrm>
              <a:prstGeom prst="rect">
                <a:avLst/>
              </a:prstGeom>
              <a:noFill/>
              <a:ln w="9525">
                <a:noFill/>
                <a:miter lim="800000"/>
                <a:headEnd/>
                <a:tailEnd/>
              </a:ln>
            </p:spPr>
          </p:pic>
          <p:pic>
            <p:nvPicPr>
              <p:cNvPr id="26632" name="Picture 16"/>
              <p:cNvPicPr>
                <a:picLocks noChangeAspect="1" noChangeArrowheads="1"/>
              </p:cNvPicPr>
              <p:nvPr/>
            </p:nvPicPr>
            <p:blipFill>
              <a:blip r:embed="rId4">
                <a:lum bright="-40000"/>
                <a:grayscl/>
              </a:blip>
              <a:srcRect l="9523" t="3841" r="69846" b="35910"/>
              <a:stretch>
                <a:fillRect/>
              </a:stretch>
            </p:blipFill>
            <p:spPr bwMode="auto">
              <a:xfrm>
                <a:off x="7620000" y="1371600"/>
                <a:ext cx="1066800" cy="2391508"/>
              </a:xfrm>
              <a:prstGeom prst="rect">
                <a:avLst/>
              </a:prstGeom>
              <a:noFill/>
              <a:ln w="12700" algn="ctr">
                <a:noFill/>
                <a:miter lim="800000"/>
                <a:headEnd/>
                <a:tailEnd/>
              </a:ln>
            </p:spPr>
          </p:pic>
          <p:sp>
            <p:nvSpPr>
              <p:cNvPr id="26633" name="Text Box 5"/>
              <p:cNvSpPr txBox="1">
                <a:spLocks noChangeArrowheads="1"/>
              </p:cNvSpPr>
              <p:nvPr/>
            </p:nvSpPr>
            <p:spPr bwMode="auto">
              <a:xfrm>
                <a:off x="6172200" y="3200400"/>
                <a:ext cx="304800" cy="338554"/>
              </a:xfrm>
              <a:prstGeom prst="rect">
                <a:avLst/>
              </a:prstGeom>
              <a:noFill/>
              <a:ln w="9525">
                <a:noFill/>
                <a:miter lim="800000"/>
                <a:headEnd/>
                <a:tailEnd/>
              </a:ln>
            </p:spPr>
            <p:txBody>
              <a:bodyPr>
                <a:spAutoFit/>
              </a:bodyPr>
              <a:lstStyle/>
              <a:p>
                <a:pPr rtl="0">
                  <a:spcBef>
                    <a:spcPct val="50000"/>
                  </a:spcBef>
                </a:pPr>
                <a:r>
                  <a:rPr lang="en-US" sz="1600">
                    <a:cs typeface="Tahoma" pitchFamily="34" charset="0"/>
                  </a:rPr>
                  <a:t>a</a:t>
                </a:r>
              </a:p>
            </p:txBody>
          </p:sp>
          <p:sp>
            <p:nvSpPr>
              <p:cNvPr id="26634" name="Text Box 5"/>
              <p:cNvSpPr txBox="1">
                <a:spLocks noChangeArrowheads="1"/>
              </p:cNvSpPr>
              <p:nvPr/>
            </p:nvSpPr>
            <p:spPr bwMode="auto">
              <a:xfrm>
                <a:off x="6629400" y="3276600"/>
                <a:ext cx="304800" cy="338554"/>
              </a:xfrm>
              <a:prstGeom prst="rect">
                <a:avLst/>
              </a:prstGeom>
              <a:noFill/>
              <a:ln w="9525">
                <a:noFill/>
                <a:miter lim="800000"/>
                <a:headEnd/>
                <a:tailEnd/>
              </a:ln>
            </p:spPr>
            <p:txBody>
              <a:bodyPr>
                <a:spAutoFit/>
              </a:bodyPr>
              <a:lstStyle/>
              <a:p>
                <a:pPr rtl="0">
                  <a:spcBef>
                    <a:spcPct val="50000"/>
                  </a:spcBef>
                </a:pPr>
                <a:r>
                  <a:rPr lang="en-US" sz="1600">
                    <a:cs typeface="Tahoma" pitchFamily="34" charset="0"/>
                  </a:rPr>
                  <a:t>b</a:t>
                </a:r>
              </a:p>
            </p:txBody>
          </p:sp>
        </p:grpSp>
        <p:sp>
          <p:nvSpPr>
            <p:cNvPr id="26630" name="Text Box 5"/>
            <p:cNvSpPr txBox="1">
              <a:spLocks noChangeArrowheads="1"/>
            </p:cNvSpPr>
            <p:nvPr/>
          </p:nvSpPr>
          <p:spPr bwMode="auto">
            <a:xfrm>
              <a:off x="5562600" y="3962400"/>
              <a:ext cx="3581400" cy="707886"/>
            </a:xfrm>
            <a:prstGeom prst="rect">
              <a:avLst/>
            </a:prstGeom>
            <a:noFill/>
            <a:ln w="9525">
              <a:noFill/>
              <a:miter lim="800000"/>
              <a:headEnd/>
              <a:tailEnd/>
            </a:ln>
          </p:spPr>
          <p:txBody>
            <a:bodyPr>
              <a:spAutoFit/>
            </a:bodyPr>
            <a:lstStyle/>
            <a:p>
              <a:pPr rtl="0">
                <a:spcBef>
                  <a:spcPct val="50000"/>
                </a:spcBef>
              </a:pPr>
              <a:r>
                <a:rPr lang="en-US" sz="1600">
                  <a:cs typeface="Tahoma" pitchFamily="34" charset="0"/>
                </a:rPr>
                <a:t>a &amp; b: Developmental depressions</a:t>
              </a:r>
            </a:p>
            <a:p>
              <a:pPr rtl="0">
                <a:spcBef>
                  <a:spcPct val="50000"/>
                </a:spcBef>
              </a:pPr>
              <a:r>
                <a:rPr lang="en-US" sz="1600">
                  <a:cs typeface="Tahoma" pitchFamily="34" charset="0"/>
                </a:rPr>
                <a:t>1,2 &amp; 3: Lobes (4</a:t>
              </a:r>
              <a:r>
                <a:rPr lang="en-US" sz="1600" baseline="30000">
                  <a:cs typeface="Tahoma" pitchFamily="34" charset="0"/>
                </a:rPr>
                <a:t>th</a:t>
              </a:r>
              <a:r>
                <a:rPr lang="en-US" sz="1600">
                  <a:cs typeface="Tahoma" pitchFamily="34" charset="0"/>
                </a:rPr>
                <a:t> lobe not visible)</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descr="E:\Users\Dr.Shudhanshu Dixit\1st molar\20120513_052904.JPG"/>
          <p:cNvPicPr>
            <a:picLocks noGrp="1" noChangeAspect="1" noChangeArrowheads="1"/>
          </p:cNvPicPr>
          <p:nvPr>
            <p:ph idx="1"/>
          </p:nvPr>
        </p:nvPicPr>
        <p:blipFill>
          <a:blip r:embed="rId2">
            <a:lum bright="10000" contrast="40000"/>
          </a:blip>
          <a:srcRect l="14960" t="25254" r="45265" b="20870"/>
          <a:stretch>
            <a:fillRect/>
          </a:stretch>
        </p:blipFill>
        <p:spPr bwMode="auto">
          <a:xfrm>
            <a:off x="0" y="-1"/>
            <a:ext cx="9144000" cy="6966857"/>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10"/>
          <p:cNvSpPr txBox="1">
            <a:spLocks noChangeArrowheads="1"/>
          </p:cNvSpPr>
          <p:nvPr/>
        </p:nvSpPr>
        <p:spPr bwMode="auto">
          <a:xfrm>
            <a:off x="3124200" y="304800"/>
            <a:ext cx="6477000" cy="584775"/>
          </a:xfrm>
          <a:prstGeom prst="rect">
            <a:avLst/>
          </a:prstGeom>
          <a:solidFill>
            <a:schemeClr val="tx2">
              <a:lumMod val="40000"/>
              <a:lumOff val="60000"/>
            </a:schemeClr>
          </a:solidFill>
          <a:ln w="9525">
            <a:noFill/>
            <a:miter lim="800000"/>
            <a:headEnd/>
            <a:tailEnd/>
          </a:ln>
        </p:spPr>
        <p:txBody>
          <a:bodyPr>
            <a:spAutoFit/>
          </a:bodyPr>
          <a:lstStyle/>
          <a:p>
            <a:pPr rtl="0">
              <a:spcBef>
                <a:spcPct val="50000"/>
              </a:spcBef>
            </a:pPr>
            <a:r>
              <a:rPr lang="en-US" sz="3200" b="1" u="sng" dirty="0">
                <a:cs typeface="Tahoma" pitchFamily="34" charset="0"/>
              </a:rPr>
              <a:t>Lingual aspect </a:t>
            </a:r>
            <a:r>
              <a:rPr lang="en-US" sz="3200" b="1" u="sng" dirty="0" smtClean="0">
                <a:cs typeface="Tahoma" pitchFamily="34" charset="0"/>
              </a:rPr>
              <a:t>(or) </a:t>
            </a:r>
            <a:r>
              <a:rPr lang="en-US" sz="3200" b="1" u="sng" dirty="0">
                <a:cs typeface="Tahoma" pitchFamily="34" charset="0"/>
              </a:rPr>
              <a:t>Palatal aspect</a:t>
            </a:r>
          </a:p>
        </p:txBody>
      </p:sp>
      <p:sp>
        <p:nvSpPr>
          <p:cNvPr id="28675" name="TextBox 4"/>
          <p:cNvSpPr txBox="1">
            <a:spLocks noChangeArrowheads="1"/>
          </p:cNvSpPr>
          <p:nvPr/>
        </p:nvSpPr>
        <p:spPr bwMode="auto">
          <a:xfrm>
            <a:off x="3200400" y="1295400"/>
            <a:ext cx="5791200" cy="5262979"/>
          </a:xfrm>
          <a:prstGeom prst="rect">
            <a:avLst/>
          </a:prstGeom>
          <a:noFill/>
          <a:ln w="9525">
            <a:noFill/>
            <a:miter lim="800000"/>
            <a:headEnd/>
            <a:tailEnd/>
          </a:ln>
        </p:spPr>
        <p:txBody>
          <a:bodyPr>
            <a:spAutoFit/>
          </a:bodyPr>
          <a:lstStyle/>
          <a:p>
            <a:r>
              <a:rPr lang="en-US" sz="2400" b="1" dirty="0"/>
              <a:t>General shape </a:t>
            </a:r>
            <a:r>
              <a:rPr lang="en-US" sz="2400" dirty="0"/>
              <a:t>: Trapezoidal</a:t>
            </a:r>
          </a:p>
          <a:p>
            <a:endParaRPr lang="en-US" sz="2400" dirty="0"/>
          </a:p>
          <a:p>
            <a:r>
              <a:rPr lang="en-US" sz="2400" b="1" dirty="0"/>
              <a:t>Topography</a:t>
            </a:r>
            <a:r>
              <a:rPr lang="en-US" sz="2400" dirty="0"/>
              <a:t> : Scoop like form of the crown</a:t>
            </a:r>
          </a:p>
          <a:p>
            <a:endParaRPr lang="en-US" sz="2400" dirty="0"/>
          </a:p>
          <a:p>
            <a:r>
              <a:rPr lang="en-US" sz="2400" dirty="0"/>
              <a:t>Presence of lingual convergence</a:t>
            </a:r>
          </a:p>
          <a:p>
            <a:endParaRPr lang="en-US" sz="2400" dirty="0" smtClean="0"/>
          </a:p>
          <a:p>
            <a:r>
              <a:rPr lang="en-US" sz="2400" dirty="0" smtClean="0"/>
              <a:t>Crown </a:t>
            </a:r>
            <a:r>
              <a:rPr lang="en-US" sz="2400" dirty="0"/>
              <a:t>tapers </a:t>
            </a:r>
            <a:r>
              <a:rPr lang="en-US" sz="2400" dirty="0" err="1"/>
              <a:t>lingually</a:t>
            </a:r>
            <a:r>
              <a:rPr lang="en-US" sz="2400" dirty="0"/>
              <a:t> (labial surface is broader than lingual)</a:t>
            </a:r>
          </a:p>
          <a:p>
            <a:endParaRPr lang="en-US" sz="2400" dirty="0"/>
          </a:p>
          <a:p>
            <a:r>
              <a:rPr lang="en-US" sz="2400" dirty="0"/>
              <a:t>Most prominent feature : </a:t>
            </a:r>
            <a:r>
              <a:rPr lang="en-US" sz="2400" b="1" u="sng" dirty="0" err="1"/>
              <a:t>Cingulum</a:t>
            </a:r>
            <a:endParaRPr lang="en-US" sz="2400" b="1" u="sng" dirty="0"/>
          </a:p>
          <a:p>
            <a:endParaRPr lang="en-US" sz="2400" b="1" u="sng" dirty="0"/>
          </a:p>
          <a:p>
            <a:r>
              <a:rPr lang="en-US" sz="2400" dirty="0"/>
              <a:t>The root appears conical &amp; ends in blunt apex</a:t>
            </a:r>
          </a:p>
          <a:p>
            <a:endParaRPr lang="en-IN" sz="2400" b="1" u="sng" dirty="0"/>
          </a:p>
        </p:txBody>
      </p:sp>
      <p:pic>
        <p:nvPicPr>
          <p:cNvPr id="7" name="Picture 9"/>
          <p:cNvPicPr>
            <a:picLocks noChangeAspect="1" noChangeArrowheads="1"/>
          </p:cNvPicPr>
          <p:nvPr/>
        </p:nvPicPr>
        <p:blipFill>
          <a:blip r:embed="rId2"/>
          <a:srcRect l="62567" t="26466" r="24117" b="31570"/>
          <a:stretch>
            <a:fillRect/>
          </a:stretch>
        </p:blipFill>
        <p:spPr bwMode="auto">
          <a:xfrm>
            <a:off x="0" y="0"/>
            <a:ext cx="2901485" cy="6858000"/>
          </a:xfrm>
          <a:prstGeom prst="rect">
            <a:avLst/>
          </a:prstGeom>
          <a:noFill/>
          <a:ln w="12700" cap="sq">
            <a:noFill/>
            <a:miter lim="800000"/>
            <a:headEnd type="none" w="sm" len="sm"/>
            <a:tailEnd type="none" w="sm" len="sm"/>
          </a:ln>
        </p:spPr>
      </p:pic>
      <p:cxnSp>
        <p:nvCxnSpPr>
          <p:cNvPr id="5" name="Straight Arrow Connector 4"/>
          <p:cNvCxnSpPr/>
          <p:nvPr/>
        </p:nvCxnSpPr>
        <p:spPr bwMode="auto">
          <a:xfrm rot="5400000">
            <a:off x="4724400" y="3352800"/>
            <a:ext cx="4572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457200" y="381000"/>
            <a:ext cx="8229600" cy="2286000"/>
          </a:xfrm>
        </p:spPr>
        <p:txBody>
          <a:bodyPr/>
          <a:lstStyle/>
          <a:p>
            <a:pPr algn="l" rtl="0" eaLnBrk="1" hangingPunct="1"/>
            <a:r>
              <a:rPr lang="en-US" sz="2400" dirty="0" smtClean="0">
                <a:solidFill>
                  <a:schemeClr val="tx2"/>
                </a:solidFill>
                <a:latin typeface="Comic Sans MS" pitchFamily="66" charset="0"/>
              </a:rPr>
              <a:t>There is a broad depression (concavity) in the central portion called the </a:t>
            </a:r>
            <a:r>
              <a:rPr lang="en-US" sz="2400" b="1" dirty="0" smtClean="0">
                <a:solidFill>
                  <a:schemeClr val="tx2"/>
                </a:solidFill>
                <a:latin typeface="Comic Sans MS" pitchFamily="66" charset="0"/>
              </a:rPr>
              <a:t>lingual </a:t>
            </a:r>
            <a:r>
              <a:rPr lang="en-US" sz="2400" b="1" dirty="0" err="1" smtClean="0">
                <a:solidFill>
                  <a:schemeClr val="tx2"/>
                </a:solidFill>
                <a:latin typeface="Comic Sans MS" pitchFamily="66" charset="0"/>
              </a:rPr>
              <a:t>fossa</a:t>
            </a:r>
            <a:r>
              <a:rPr lang="en-US" sz="2400" b="1" dirty="0" smtClean="0">
                <a:solidFill>
                  <a:schemeClr val="tx2"/>
                </a:solidFill>
                <a:latin typeface="Comic Sans MS" pitchFamily="66" charset="0"/>
              </a:rPr>
              <a:t> - (more deeper when compared to CI)</a:t>
            </a:r>
            <a:endParaRPr lang="en-US" sz="2400" dirty="0" smtClean="0">
              <a:solidFill>
                <a:schemeClr val="tx2"/>
              </a:solidFill>
              <a:latin typeface="Comic Sans MS" pitchFamily="66" charset="0"/>
            </a:endParaRPr>
          </a:p>
          <a:p>
            <a:pPr algn="l" rtl="0" eaLnBrk="1" hangingPunct="1"/>
            <a:endParaRPr lang="en-US" sz="2400" dirty="0" smtClean="0">
              <a:solidFill>
                <a:schemeClr val="tx2"/>
              </a:solidFill>
              <a:latin typeface="Comic Sans MS" pitchFamily="66" charset="0"/>
            </a:endParaRPr>
          </a:p>
          <a:p>
            <a:pPr algn="l" rtl="0" eaLnBrk="1" hangingPunct="1"/>
            <a:r>
              <a:rPr lang="en-US" sz="2400" dirty="0" smtClean="0">
                <a:solidFill>
                  <a:schemeClr val="tx2"/>
                </a:solidFill>
                <a:latin typeface="Comic Sans MS" pitchFamily="66" charset="0"/>
              </a:rPr>
              <a:t>A well developed convexity -  </a:t>
            </a:r>
            <a:r>
              <a:rPr lang="en-US" sz="2400" b="1" dirty="0" err="1" smtClean="0">
                <a:solidFill>
                  <a:schemeClr val="tx2"/>
                </a:solidFill>
                <a:latin typeface="Comic Sans MS" pitchFamily="66" charset="0"/>
              </a:rPr>
              <a:t>cingulum</a:t>
            </a:r>
            <a:r>
              <a:rPr lang="en-US" sz="2400" dirty="0" smtClean="0">
                <a:solidFill>
                  <a:schemeClr val="tx2"/>
                </a:solidFill>
                <a:latin typeface="Comic Sans MS" pitchFamily="66" charset="0"/>
              </a:rPr>
              <a:t>.</a:t>
            </a:r>
          </a:p>
          <a:p>
            <a:pPr algn="l" rtl="0" eaLnBrk="1" hangingPunct="1"/>
            <a:endParaRPr lang="en-US" sz="2400" dirty="0" smtClean="0">
              <a:solidFill>
                <a:schemeClr val="tx2"/>
              </a:solidFill>
              <a:latin typeface="Comic Sans MS" pitchFamily="66" charset="0"/>
            </a:endParaRPr>
          </a:p>
        </p:txBody>
      </p:sp>
      <p:grpSp>
        <p:nvGrpSpPr>
          <p:cNvPr id="2" name="Group 33"/>
          <p:cNvGrpSpPr>
            <a:grpSpLocks/>
          </p:cNvGrpSpPr>
          <p:nvPr/>
        </p:nvGrpSpPr>
        <p:grpSpPr bwMode="auto">
          <a:xfrm>
            <a:off x="457200" y="2514600"/>
            <a:ext cx="8305800" cy="3352800"/>
            <a:chOff x="457200" y="2514600"/>
            <a:chExt cx="8305800" cy="3352800"/>
          </a:xfrm>
        </p:grpSpPr>
        <p:grpSp>
          <p:nvGrpSpPr>
            <p:cNvPr id="3" name="Group 8"/>
            <p:cNvGrpSpPr>
              <a:grpSpLocks/>
            </p:cNvGrpSpPr>
            <p:nvPr/>
          </p:nvGrpSpPr>
          <p:grpSpPr bwMode="auto">
            <a:xfrm>
              <a:off x="1752600" y="2514600"/>
              <a:ext cx="2895600" cy="3352800"/>
              <a:chOff x="304800" y="2514600"/>
              <a:chExt cx="2895600" cy="3352800"/>
            </a:xfrm>
          </p:grpSpPr>
          <p:pic>
            <p:nvPicPr>
              <p:cNvPr id="6" name="Picture 5" descr="ling 1"/>
              <p:cNvPicPr>
                <a:picLocks noChangeAspect="1" noChangeArrowheads="1"/>
              </p:cNvPicPr>
              <p:nvPr/>
            </p:nvPicPr>
            <p:blipFill>
              <a:blip r:embed="rId2"/>
              <a:srcRect l="16837" t="43527" r="14380" b="9872"/>
              <a:stretch>
                <a:fillRect/>
              </a:stretch>
            </p:blipFill>
            <p:spPr bwMode="auto">
              <a:xfrm>
                <a:off x="304800" y="2514600"/>
                <a:ext cx="2895600" cy="3352800"/>
              </a:xfrm>
              <a:prstGeom prst="rect">
                <a:avLst/>
              </a:prstGeom>
              <a:noFill/>
              <a:ln w="9525">
                <a:solidFill>
                  <a:schemeClr val="bg2">
                    <a:lumMod val="75000"/>
                  </a:schemeClr>
                </a:solidFill>
                <a:miter lim="800000"/>
                <a:headEnd/>
                <a:tailEnd/>
              </a:ln>
            </p:spPr>
          </p:pic>
          <p:sp>
            <p:nvSpPr>
              <p:cNvPr id="7" name="AutoShape 9"/>
              <p:cNvSpPr>
                <a:spLocks noChangeArrowheads="1"/>
              </p:cNvSpPr>
              <p:nvPr/>
            </p:nvSpPr>
            <p:spPr bwMode="auto">
              <a:xfrm rot="10800000">
                <a:off x="995363" y="3913188"/>
                <a:ext cx="1517650" cy="13620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2 w 21600"/>
                  <a:gd name="T13" fmla="*/ 4496 h 21600"/>
                  <a:gd name="T14" fmla="*/ 17098 w 21600"/>
                  <a:gd name="T15" fmla="*/ 171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cap="sq" algn="ctr">
                <a:solidFill>
                  <a:schemeClr val="bg2">
                    <a:lumMod val="75000"/>
                  </a:schemeClr>
                </a:solidFill>
                <a:miter lim="800000"/>
                <a:headEnd type="none" w="sm" len="sm"/>
                <a:tailEnd type="none" w="sm" len="sm"/>
              </a:ln>
            </p:spPr>
            <p:txBody>
              <a:bodyPr wrap="none" anchor="ctr"/>
              <a:lstStyle/>
              <a:p>
                <a:pPr>
                  <a:defRPr/>
                </a:pPr>
                <a:endParaRPr lang="en-IN">
                  <a:cs typeface="Arial" pitchFamily="34" charset="0"/>
                </a:endParaRPr>
              </a:p>
            </p:txBody>
          </p:sp>
        </p:grpSp>
        <p:pic>
          <p:nvPicPr>
            <p:cNvPr id="29702" name="Picture 4" descr="ling 1"/>
            <p:cNvPicPr>
              <a:picLocks noChangeAspect="1" noChangeArrowheads="1"/>
            </p:cNvPicPr>
            <p:nvPr/>
          </p:nvPicPr>
          <p:blipFill>
            <a:blip r:embed="rId2"/>
            <a:srcRect l="11057" t="44301" r="7805" b="7945"/>
            <a:stretch>
              <a:fillRect/>
            </a:stretch>
          </p:blipFill>
          <p:spPr bwMode="auto">
            <a:xfrm>
              <a:off x="4648200" y="2514600"/>
              <a:ext cx="2959985" cy="3352800"/>
            </a:xfrm>
            <a:prstGeom prst="rect">
              <a:avLst/>
            </a:prstGeom>
            <a:noFill/>
            <a:ln w="9525">
              <a:noFill/>
              <a:miter lim="800000"/>
              <a:headEnd/>
              <a:tailEnd/>
            </a:ln>
          </p:spPr>
        </p:pic>
        <p:sp>
          <p:nvSpPr>
            <p:cNvPr id="10" name="Oval 9"/>
            <p:cNvSpPr/>
            <p:nvPr/>
          </p:nvSpPr>
          <p:spPr bwMode="auto">
            <a:xfrm>
              <a:off x="5562600" y="2743200"/>
              <a:ext cx="1066800" cy="1219200"/>
            </a:xfrm>
            <a:prstGeom prst="ellipse">
              <a:avLst/>
            </a:prstGeom>
            <a:noFill/>
            <a:ln w="9525" cap="flat" cmpd="sng" algn="ctr">
              <a:solidFill>
                <a:schemeClr val="bg2">
                  <a:lumMod val="75000"/>
                </a:schemeClr>
              </a:solidFill>
              <a:prstDash val="solid"/>
              <a:round/>
              <a:headEnd type="none" w="med" len="med"/>
              <a:tailEnd type="none" w="med" len="med"/>
            </a:ln>
            <a:effectLst/>
          </p:spPr>
          <p:txBody>
            <a:bodyPr/>
            <a:lstStyle/>
            <a:p>
              <a:pPr>
                <a:defRPr/>
              </a:pPr>
              <a:endParaRPr lang="en-IN"/>
            </a:p>
          </p:txBody>
        </p:sp>
        <p:sp>
          <p:nvSpPr>
            <p:cNvPr id="29704" name="Text Box 10"/>
            <p:cNvSpPr txBox="1">
              <a:spLocks noChangeArrowheads="1"/>
            </p:cNvSpPr>
            <p:nvPr/>
          </p:nvSpPr>
          <p:spPr bwMode="auto">
            <a:xfrm>
              <a:off x="457200" y="4719935"/>
              <a:ext cx="2057400" cy="461665"/>
            </a:xfrm>
            <a:prstGeom prst="rect">
              <a:avLst/>
            </a:prstGeom>
            <a:noFill/>
            <a:ln w="9525">
              <a:noFill/>
              <a:miter lim="800000"/>
              <a:headEnd/>
              <a:tailEnd/>
            </a:ln>
          </p:spPr>
          <p:txBody>
            <a:bodyPr>
              <a:spAutoFit/>
            </a:bodyPr>
            <a:lstStyle/>
            <a:p>
              <a:pPr rtl="0">
                <a:spcBef>
                  <a:spcPct val="50000"/>
                </a:spcBef>
              </a:pPr>
              <a:r>
                <a:rPr lang="en-US">
                  <a:cs typeface="Tahoma" pitchFamily="34" charset="0"/>
                </a:rPr>
                <a:t>Lingual fossa</a:t>
              </a:r>
            </a:p>
          </p:txBody>
        </p:sp>
        <p:sp>
          <p:nvSpPr>
            <p:cNvPr id="29705" name="Text Box 10"/>
            <p:cNvSpPr txBox="1">
              <a:spLocks noChangeArrowheads="1"/>
            </p:cNvSpPr>
            <p:nvPr/>
          </p:nvSpPr>
          <p:spPr bwMode="auto">
            <a:xfrm>
              <a:off x="7086600" y="2895600"/>
              <a:ext cx="1524000" cy="457200"/>
            </a:xfrm>
            <a:prstGeom prst="rect">
              <a:avLst/>
            </a:prstGeom>
            <a:noFill/>
            <a:ln w="9525">
              <a:noFill/>
              <a:miter lim="800000"/>
              <a:headEnd/>
              <a:tailEnd/>
            </a:ln>
          </p:spPr>
          <p:txBody>
            <a:bodyPr>
              <a:spAutoFit/>
            </a:bodyPr>
            <a:lstStyle/>
            <a:p>
              <a:pPr rtl="0">
                <a:spcBef>
                  <a:spcPct val="50000"/>
                </a:spcBef>
              </a:pPr>
              <a:r>
                <a:rPr lang="en-US">
                  <a:cs typeface="Tahoma" pitchFamily="34" charset="0"/>
                </a:rPr>
                <a:t>Cingulum</a:t>
              </a:r>
            </a:p>
          </p:txBody>
        </p:sp>
        <p:cxnSp>
          <p:nvCxnSpPr>
            <p:cNvPr id="29706" name="Straight Connector 13"/>
            <p:cNvCxnSpPr>
              <a:cxnSpLocks noChangeShapeType="1"/>
            </p:cNvCxnSpPr>
            <p:nvPr/>
          </p:nvCxnSpPr>
          <p:spPr bwMode="auto">
            <a:xfrm rot="16200000" flipH="1">
              <a:off x="6362700" y="4229100"/>
              <a:ext cx="914400" cy="228600"/>
            </a:xfrm>
            <a:prstGeom prst="line">
              <a:avLst/>
            </a:prstGeom>
            <a:noFill/>
            <a:ln w="9525" algn="ctr">
              <a:solidFill>
                <a:schemeClr val="tx1"/>
              </a:solidFill>
              <a:round/>
              <a:headEnd/>
              <a:tailEnd/>
            </a:ln>
          </p:spPr>
        </p:cxnSp>
        <p:cxnSp>
          <p:nvCxnSpPr>
            <p:cNvPr id="29707" name="Straight Connector 15"/>
            <p:cNvCxnSpPr>
              <a:cxnSpLocks noChangeShapeType="1"/>
            </p:cNvCxnSpPr>
            <p:nvPr/>
          </p:nvCxnSpPr>
          <p:spPr bwMode="auto">
            <a:xfrm rot="5400000">
              <a:off x="5067300" y="4381500"/>
              <a:ext cx="685800" cy="152400"/>
            </a:xfrm>
            <a:prstGeom prst="line">
              <a:avLst/>
            </a:prstGeom>
            <a:noFill/>
            <a:ln w="9525" algn="ctr">
              <a:solidFill>
                <a:schemeClr val="tx1"/>
              </a:solidFill>
              <a:round/>
              <a:headEnd/>
              <a:tailEnd/>
            </a:ln>
          </p:spPr>
        </p:cxnSp>
        <p:cxnSp>
          <p:nvCxnSpPr>
            <p:cNvPr id="29708" name="Straight Connector 17"/>
            <p:cNvCxnSpPr>
              <a:cxnSpLocks noChangeShapeType="1"/>
            </p:cNvCxnSpPr>
            <p:nvPr/>
          </p:nvCxnSpPr>
          <p:spPr bwMode="auto">
            <a:xfrm rot="5400000">
              <a:off x="5829300" y="4991100"/>
              <a:ext cx="533400" cy="0"/>
            </a:xfrm>
            <a:prstGeom prst="line">
              <a:avLst/>
            </a:prstGeom>
            <a:noFill/>
            <a:ln w="9525" algn="ctr">
              <a:solidFill>
                <a:schemeClr val="tx1"/>
              </a:solidFill>
              <a:round/>
              <a:headEnd/>
              <a:tailEnd/>
            </a:ln>
          </p:spPr>
        </p:cxnSp>
        <p:sp>
          <p:nvSpPr>
            <p:cNvPr id="29709" name="Text Box 10"/>
            <p:cNvSpPr txBox="1">
              <a:spLocks noChangeArrowheads="1"/>
            </p:cNvSpPr>
            <p:nvPr/>
          </p:nvSpPr>
          <p:spPr bwMode="auto">
            <a:xfrm>
              <a:off x="7239000" y="3962400"/>
              <a:ext cx="1524000" cy="830997"/>
            </a:xfrm>
            <a:prstGeom prst="rect">
              <a:avLst/>
            </a:prstGeom>
            <a:noFill/>
            <a:ln w="9525">
              <a:noFill/>
              <a:miter lim="800000"/>
              <a:headEnd/>
              <a:tailEnd/>
            </a:ln>
          </p:spPr>
          <p:txBody>
            <a:bodyPr>
              <a:spAutoFit/>
            </a:bodyPr>
            <a:lstStyle/>
            <a:p>
              <a:pPr rtl="0">
                <a:spcBef>
                  <a:spcPct val="50000"/>
                </a:spcBef>
              </a:pPr>
              <a:r>
                <a:rPr lang="en-US">
                  <a:cs typeface="Tahoma" pitchFamily="34" charset="0"/>
                </a:rPr>
                <a:t>Marginal ridges</a:t>
              </a:r>
            </a:p>
          </p:txBody>
        </p:sp>
        <p:cxnSp>
          <p:nvCxnSpPr>
            <p:cNvPr id="24" name="Straight Arrow Connector 23"/>
            <p:cNvCxnSpPr/>
            <p:nvPr/>
          </p:nvCxnSpPr>
          <p:spPr bwMode="auto">
            <a:xfrm rot="10800000" flipV="1">
              <a:off x="5410200" y="4572000"/>
              <a:ext cx="1828800" cy="76200"/>
            </a:xfrm>
            <a:prstGeom prst="straightConnector1">
              <a:avLst/>
            </a:prstGeom>
            <a:solidFill>
              <a:schemeClr val="accent1"/>
            </a:solidFill>
            <a:ln w="28575" cap="flat" cmpd="sng" algn="ctr">
              <a:solidFill>
                <a:schemeClr val="tx2">
                  <a:lumMod val="75000"/>
                </a:schemeClr>
              </a:solidFill>
              <a:prstDash val="solid"/>
              <a:round/>
              <a:headEnd type="none" w="med" len="med"/>
              <a:tailEnd type="arrow"/>
            </a:ln>
            <a:effectLst/>
          </p:spPr>
        </p:cxnSp>
        <p:cxnSp>
          <p:nvCxnSpPr>
            <p:cNvPr id="26" name="Straight Arrow Connector 25"/>
            <p:cNvCxnSpPr/>
            <p:nvPr/>
          </p:nvCxnSpPr>
          <p:spPr bwMode="auto">
            <a:xfrm rot="10800000">
              <a:off x="6781800" y="4191000"/>
              <a:ext cx="457200" cy="339725"/>
            </a:xfrm>
            <a:prstGeom prst="straightConnector1">
              <a:avLst/>
            </a:prstGeom>
            <a:solidFill>
              <a:schemeClr val="accent1"/>
            </a:solidFill>
            <a:ln w="28575" cap="flat" cmpd="sng" algn="ctr">
              <a:solidFill>
                <a:schemeClr val="tx2">
                  <a:lumMod val="75000"/>
                </a:schemeClr>
              </a:solidFill>
              <a:prstDash val="solid"/>
              <a:round/>
              <a:headEnd type="none" w="med" len="med"/>
              <a:tailEnd type="arrow"/>
            </a:ln>
            <a:effectLst/>
          </p:spPr>
        </p:cxnSp>
        <p:cxnSp>
          <p:nvCxnSpPr>
            <p:cNvPr id="28" name="Straight Arrow Connector 27"/>
            <p:cNvCxnSpPr/>
            <p:nvPr/>
          </p:nvCxnSpPr>
          <p:spPr bwMode="auto">
            <a:xfrm rot="10800000">
              <a:off x="6096000" y="5029200"/>
              <a:ext cx="1143000" cy="457200"/>
            </a:xfrm>
            <a:prstGeom prst="straightConnector1">
              <a:avLst/>
            </a:prstGeom>
            <a:solidFill>
              <a:schemeClr val="accent1"/>
            </a:solidFill>
            <a:ln w="28575" cap="flat" cmpd="sng" algn="ctr">
              <a:solidFill>
                <a:schemeClr val="tx2">
                  <a:lumMod val="75000"/>
                </a:schemeClr>
              </a:solidFill>
              <a:prstDash val="solid"/>
              <a:round/>
              <a:headEnd type="none" w="med" len="med"/>
              <a:tailEnd type="arrow"/>
            </a:ln>
            <a:effectLst/>
          </p:spPr>
        </p:cxnSp>
        <p:cxnSp>
          <p:nvCxnSpPr>
            <p:cNvPr id="30" name="Straight Arrow Connector 29"/>
            <p:cNvCxnSpPr/>
            <p:nvPr/>
          </p:nvCxnSpPr>
          <p:spPr bwMode="auto">
            <a:xfrm flipV="1">
              <a:off x="1981200" y="4648200"/>
              <a:ext cx="1219200" cy="152400"/>
            </a:xfrm>
            <a:prstGeom prst="straightConnector1">
              <a:avLst/>
            </a:prstGeom>
            <a:solidFill>
              <a:schemeClr val="accent1"/>
            </a:solidFill>
            <a:ln w="28575" cap="flat" cmpd="sng" algn="ctr">
              <a:solidFill>
                <a:schemeClr val="tx2">
                  <a:lumMod val="75000"/>
                </a:schemeClr>
              </a:solidFill>
              <a:prstDash val="solid"/>
              <a:round/>
              <a:headEnd type="none" w="med" len="med"/>
              <a:tailEnd type="arrow"/>
            </a:ln>
            <a:effectLst/>
          </p:spPr>
        </p:cxnSp>
        <p:cxnSp>
          <p:nvCxnSpPr>
            <p:cNvPr id="32" name="Straight Arrow Connector 31"/>
            <p:cNvCxnSpPr/>
            <p:nvPr/>
          </p:nvCxnSpPr>
          <p:spPr bwMode="auto">
            <a:xfrm rot="10800000" flipV="1">
              <a:off x="6019800" y="3200400"/>
              <a:ext cx="1143000" cy="76200"/>
            </a:xfrm>
            <a:prstGeom prst="straightConnector1">
              <a:avLst/>
            </a:prstGeom>
            <a:solidFill>
              <a:schemeClr val="accent1"/>
            </a:solidFill>
            <a:ln w="28575" cap="flat" cmpd="sng" algn="ctr">
              <a:solidFill>
                <a:schemeClr val="tx2">
                  <a:lumMod val="75000"/>
                </a:schemeClr>
              </a:solidFill>
              <a:prstDash val="solid"/>
              <a:round/>
              <a:headEnd type="none" w="med" len="med"/>
              <a:tailEnd type="arrow"/>
            </a:ln>
            <a:effectLst/>
          </p:spPr>
        </p:cxnSp>
      </p:grpSp>
      <p:sp>
        <p:nvSpPr>
          <p:cNvPr id="29700" name="Text Box 10"/>
          <p:cNvSpPr txBox="1">
            <a:spLocks noChangeArrowheads="1"/>
          </p:cNvSpPr>
          <p:nvPr/>
        </p:nvSpPr>
        <p:spPr bwMode="auto">
          <a:xfrm>
            <a:off x="7162800" y="5253038"/>
            <a:ext cx="2438400" cy="461962"/>
          </a:xfrm>
          <a:prstGeom prst="rect">
            <a:avLst/>
          </a:prstGeom>
          <a:noFill/>
          <a:ln w="9525">
            <a:noFill/>
            <a:miter lim="800000"/>
            <a:headEnd/>
            <a:tailEnd/>
          </a:ln>
        </p:spPr>
        <p:txBody>
          <a:bodyPr>
            <a:spAutoFit/>
          </a:bodyPr>
          <a:lstStyle/>
          <a:p>
            <a:pPr rtl="0">
              <a:spcBef>
                <a:spcPct val="50000"/>
              </a:spcBef>
            </a:pPr>
            <a:r>
              <a:rPr lang="en-US">
                <a:cs typeface="Tahoma" pitchFamily="34" charset="0"/>
              </a:rPr>
              <a:t>Lingual ridge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3"/>
          <p:cNvSpPr txBox="1">
            <a:spLocks noChangeArrowheads="1"/>
          </p:cNvSpPr>
          <p:nvPr/>
        </p:nvSpPr>
        <p:spPr bwMode="auto">
          <a:xfrm>
            <a:off x="457200" y="304800"/>
            <a:ext cx="8229600" cy="5826125"/>
          </a:xfrm>
          <a:prstGeom prst="rect">
            <a:avLst/>
          </a:prstGeom>
          <a:noFill/>
          <a:ln w="9525">
            <a:noFill/>
            <a:miter lim="800000"/>
            <a:headEnd/>
            <a:tailEnd/>
          </a:ln>
        </p:spPr>
        <p:txBody>
          <a:bodyPr/>
          <a:lstStyle/>
          <a:p>
            <a:pPr marL="342900" indent="-342900" rtl="0">
              <a:spcBef>
                <a:spcPct val="20000"/>
              </a:spcBef>
              <a:buClr>
                <a:schemeClr val="accent1"/>
              </a:buClr>
              <a:buSzPct val="65000"/>
              <a:buFont typeface="Wingdings" pitchFamily="2" charset="2"/>
              <a:buChar char="n"/>
              <a:defRPr/>
            </a:pPr>
            <a:endParaRPr lang="en-US"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r>
              <a:rPr lang="en-US" kern="0" dirty="0">
                <a:solidFill>
                  <a:schemeClr val="tx2"/>
                </a:solidFill>
                <a:latin typeface="Comic Sans MS" pitchFamily="66" charset="0"/>
                <a:cs typeface="+mn-cs"/>
              </a:rPr>
              <a:t>The cervical line on labial and lingual surface  is convex apically.</a:t>
            </a:r>
          </a:p>
        </p:txBody>
      </p:sp>
      <p:grpSp>
        <p:nvGrpSpPr>
          <p:cNvPr id="2" name="Group 38"/>
          <p:cNvGrpSpPr>
            <a:grpSpLocks/>
          </p:cNvGrpSpPr>
          <p:nvPr/>
        </p:nvGrpSpPr>
        <p:grpSpPr bwMode="auto">
          <a:xfrm>
            <a:off x="1371600" y="2895600"/>
            <a:ext cx="7162800" cy="3048000"/>
            <a:chOff x="1371600" y="2895600"/>
            <a:chExt cx="7162800" cy="3048000"/>
          </a:xfrm>
        </p:grpSpPr>
        <p:grpSp>
          <p:nvGrpSpPr>
            <p:cNvPr id="3" name="Group 35"/>
            <p:cNvGrpSpPr>
              <a:grpSpLocks/>
            </p:cNvGrpSpPr>
            <p:nvPr/>
          </p:nvGrpSpPr>
          <p:grpSpPr bwMode="auto">
            <a:xfrm>
              <a:off x="1371600" y="2895600"/>
              <a:ext cx="6781800" cy="2667000"/>
              <a:chOff x="1143000" y="3200400"/>
              <a:chExt cx="6781800" cy="2667000"/>
            </a:xfrm>
          </p:grpSpPr>
          <p:grpSp>
            <p:nvGrpSpPr>
              <p:cNvPr id="4" name="Group 21"/>
              <p:cNvGrpSpPr>
                <a:grpSpLocks/>
              </p:cNvGrpSpPr>
              <p:nvPr/>
            </p:nvGrpSpPr>
            <p:grpSpPr bwMode="auto">
              <a:xfrm>
                <a:off x="5864225" y="3200400"/>
                <a:ext cx="2060575" cy="2667000"/>
                <a:chOff x="3200400" y="3200400"/>
                <a:chExt cx="2060575" cy="2667000"/>
              </a:xfrm>
            </p:grpSpPr>
            <p:pic>
              <p:nvPicPr>
                <p:cNvPr id="31757" name="Picture 12" descr="lingual"/>
                <p:cNvPicPr>
                  <a:picLocks noChangeAspect="1" noChangeArrowheads="1"/>
                </p:cNvPicPr>
                <p:nvPr/>
              </p:nvPicPr>
              <p:blipFill>
                <a:blip r:embed="rId2"/>
                <a:srcRect t="46970"/>
                <a:stretch>
                  <a:fillRect/>
                </a:stretch>
              </p:blipFill>
              <p:spPr bwMode="auto">
                <a:xfrm>
                  <a:off x="3200400" y="3200400"/>
                  <a:ext cx="2060575" cy="2667000"/>
                </a:xfrm>
                <a:prstGeom prst="rect">
                  <a:avLst/>
                </a:prstGeom>
                <a:noFill/>
                <a:ln w="9525">
                  <a:noFill/>
                  <a:miter lim="800000"/>
                  <a:headEnd/>
                  <a:tailEnd/>
                </a:ln>
              </p:spPr>
            </p:pic>
            <p:sp>
              <p:nvSpPr>
                <p:cNvPr id="20" name="Freeform 19"/>
                <p:cNvSpPr/>
                <p:nvPr/>
              </p:nvSpPr>
              <p:spPr bwMode="auto">
                <a:xfrm>
                  <a:off x="3668713" y="3630613"/>
                  <a:ext cx="1330325" cy="561975"/>
                </a:xfrm>
                <a:custGeom>
                  <a:avLst/>
                  <a:gdLst>
                    <a:gd name="connsiteX0" fmla="*/ 0 w 1330037"/>
                    <a:gd name="connsiteY0" fmla="*/ 562099 h 562099"/>
                    <a:gd name="connsiteX1" fmla="*/ 320634 w 1330037"/>
                    <a:gd name="connsiteY1" fmla="*/ 87086 h 562099"/>
                    <a:gd name="connsiteX2" fmla="*/ 771896 w 1330037"/>
                    <a:gd name="connsiteY2" fmla="*/ 39584 h 562099"/>
                    <a:gd name="connsiteX3" fmla="*/ 1151907 w 1330037"/>
                    <a:gd name="connsiteY3" fmla="*/ 241465 h 562099"/>
                    <a:gd name="connsiteX4" fmla="*/ 1306286 w 1330037"/>
                    <a:gd name="connsiteY4" fmla="*/ 490847 h 562099"/>
                    <a:gd name="connsiteX5" fmla="*/ 1294411 w 1330037"/>
                    <a:gd name="connsiteY5" fmla="*/ 490847 h 5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037" h="562099">
                      <a:moveTo>
                        <a:pt x="0" y="562099"/>
                      </a:moveTo>
                      <a:cubicBezTo>
                        <a:pt x="95992" y="368135"/>
                        <a:pt x="191985" y="174172"/>
                        <a:pt x="320634" y="87086"/>
                      </a:cubicBezTo>
                      <a:cubicBezTo>
                        <a:pt x="449283" y="0"/>
                        <a:pt x="633351" y="13854"/>
                        <a:pt x="771896" y="39584"/>
                      </a:cubicBezTo>
                      <a:cubicBezTo>
                        <a:pt x="910441" y="65314"/>
                        <a:pt x="1062842" y="166255"/>
                        <a:pt x="1151907" y="241465"/>
                      </a:cubicBezTo>
                      <a:cubicBezTo>
                        <a:pt x="1240972" y="316675"/>
                        <a:pt x="1282535" y="449283"/>
                        <a:pt x="1306286" y="490847"/>
                      </a:cubicBezTo>
                      <a:cubicBezTo>
                        <a:pt x="1330037" y="532411"/>
                        <a:pt x="1312224" y="511629"/>
                        <a:pt x="1294411" y="490847"/>
                      </a:cubicBezTo>
                    </a:path>
                  </a:pathLst>
                </a:custGeom>
                <a:noFill/>
                <a:ln w="12700" cap="flat" cmpd="sng" algn="ctr">
                  <a:solidFill>
                    <a:schemeClr val="tx1"/>
                  </a:solidFill>
                  <a:prstDash val="lgDashDot"/>
                  <a:round/>
                  <a:headEnd type="none" w="med" len="med"/>
                  <a:tailEnd type="none" w="med" len="med"/>
                </a:ln>
                <a:effectLst/>
              </p:spPr>
              <p:txBody>
                <a:bodyPr/>
                <a:lstStyle/>
                <a:p>
                  <a:pPr>
                    <a:defRPr/>
                  </a:pPr>
                  <a:endParaRPr lang="en-IN">
                    <a:ln w="28575">
                      <a:solidFill>
                        <a:schemeClr val="tx2">
                          <a:lumMod val="75000"/>
                        </a:schemeClr>
                      </a:solidFill>
                    </a:ln>
                  </a:endParaRPr>
                </a:p>
              </p:txBody>
            </p:sp>
          </p:grpSp>
          <p:pic>
            <p:nvPicPr>
              <p:cNvPr id="31752" name="Picture 14" descr="labial"/>
              <p:cNvPicPr>
                <a:picLocks noChangeAspect="1" noChangeArrowheads="1"/>
              </p:cNvPicPr>
              <p:nvPr/>
            </p:nvPicPr>
            <p:blipFill>
              <a:blip r:embed="rId3"/>
              <a:srcRect t="44444"/>
              <a:stretch>
                <a:fillRect/>
              </a:stretch>
            </p:blipFill>
            <p:spPr bwMode="auto">
              <a:xfrm>
                <a:off x="1143000" y="3200400"/>
                <a:ext cx="2224088" cy="2667000"/>
              </a:xfrm>
              <a:prstGeom prst="rect">
                <a:avLst/>
              </a:prstGeom>
              <a:noFill/>
              <a:ln w="9525">
                <a:noFill/>
                <a:miter lim="800000"/>
                <a:headEnd/>
                <a:tailEnd/>
              </a:ln>
            </p:spPr>
          </p:pic>
          <p:sp>
            <p:nvSpPr>
              <p:cNvPr id="31753" name="Text Box 5"/>
              <p:cNvSpPr txBox="1">
                <a:spLocks noChangeArrowheads="1"/>
              </p:cNvSpPr>
              <p:nvPr/>
            </p:nvSpPr>
            <p:spPr bwMode="auto">
              <a:xfrm>
                <a:off x="3429000" y="4038600"/>
                <a:ext cx="2438400" cy="861774"/>
              </a:xfrm>
              <a:prstGeom prst="rect">
                <a:avLst/>
              </a:prstGeom>
              <a:noFill/>
              <a:ln w="9525">
                <a:noFill/>
                <a:miter lim="800000"/>
                <a:headEnd/>
                <a:tailEnd/>
              </a:ln>
            </p:spPr>
            <p:txBody>
              <a:bodyPr>
                <a:spAutoFit/>
              </a:bodyPr>
              <a:lstStyle/>
              <a:p>
                <a:pPr rtl="0">
                  <a:spcBef>
                    <a:spcPct val="50000"/>
                  </a:spcBef>
                </a:pPr>
                <a:r>
                  <a:rPr lang="en-US" sz="2000">
                    <a:cs typeface="Tahoma" pitchFamily="34" charset="0"/>
                  </a:rPr>
                  <a:t>Cervical line convex</a:t>
                </a:r>
              </a:p>
              <a:p>
                <a:pPr rtl="0">
                  <a:spcBef>
                    <a:spcPct val="50000"/>
                  </a:spcBef>
                </a:pPr>
                <a:endParaRPr lang="en-US" sz="2000">
                  <a:cs typeface="Tahoma" pitchFamily="34" charset="0"/>
                </a:endParaRPr>
              </a:p>
            </p:txBody>
          </p:sp>
          <p:cxnSp>
            <p:nvCxnSpPr>
              <p:cNvPr id="27" name="Straight Arrow Connector 26"/>
              <p:cNvCxnSpPr/>
              <p:nvPr/>
            </p:nvCxnSpPr>
            <p:spPr>
              <a:xfrm rot="10800000">
                <a:off x="2743200" y="3733800"/>
                <a:ext cx="1524000" cy="304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8" name="Freeform 27"/>
              <p:cNvSpPr/>
              <p:nvPr/>
            </p:nvSpPr>
            <p:spPr bwMode="auto">
              <a:xfrm>
                <a:off x="1676400" y="3581400"/>
                <a:ext cx="1330325" cy="561975"/>
              </a:xfrm>
              <a:custGeom>
                <a:avLst/>
                <a:gdLst>
                  <a:gd name="connsiteX0" fmla="*/ 0 w 1330037"/>
                  <a:gd name="connsiteY0" fmla="*/ 562099 h 562099"/>
                  <a:gd name="connsiteX1" fmla="*/ 320634 w 1330037"/>
                  <a:gd name="connsiteY1" fmla="*/ 87086 h 562099"/>
                  <a:gd name="connsiteX2" fmla="*/ 771896 w 1330037"/>
                  <a:gd name="connsiteY2" fmla="*/ 39584 h 562099"/>
                  <a:gd name="connsiteX3" fmla="*/ 1151907 w 1330037"/>
                  <a:gd name="connsiteY3" fmla="*/ 241465 h 562099"/>
                  <a:gd name="connsiteX4" fmla="*/ 1306286 w 1330037"/>
                  <a:gd name="connsiteY4" fmla="*/ 490847 h 562099"/>
                  <a:gd name="connsiteX5" fmla="*/ 1294411 w 1330037"/>
                  <a:gd name="connsiteY5" fmla="*/ 490847 h 5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037" h="562099">
                    <a:moveTo>
                      <a:pt x="0" y="562099"/>
                    </a:moveTo>
                    <a:cubicBezTo>
                      <a:pt x="95992" y="368135"/>
                      <a:pt x="191985" y="174172"/>
                      <a:pt x="320634" y="87086"/>
                    </a:cubicBezTo>
                    <a:cubicBezTo>
                      <a:pt x="449283" y="0"/>
                      <a:pt x="633351" y="13854"/>
                      <a:pt x="771896" y="39584"/>
                    </a:cubicBezTo>
                    <a:cubicBezTo>
                      <a:pt x="910441" y="65314"/>
                      <a:pt x="1062842" y="166255"/>
                      <a:pt x="1151907" y="241465"/>
                    </a:cubicBezTo>
                    <a:cubicBezTo>
                      <a:pt x="1240972" y="316675"/>
                      <a:pt x="1282535" y="449283"/>
                      <a:pt x="1306286" y="490847"/>
                    </a:cubicBezTo>
                    <a:cubicBezTo>
                      <a:pt x="1330037" y="532411"/>
                      <a:pt x="1312224" y="511629"/>
                      <a:pt x="1294411" y="490847"/>
                    </a:cubicBezTo>
                  </a:path>
                </a:pathLst>
              </a:custGeom>
              <a:noFill/>
              <a:ln w="12700" cap="flat" cmpd="sng" algn="ctr">
                <a:solidFill>
                  <a:schemeClr val="tx1"/>
                </a:solidFill>
                <a:prstDash val="lgDashDot"/>
                <a:round/>
                <a:headEnd type="none" w="med" len="med"/>
                <a:tailEnd type="none" w="med" len="med"/>
              </a:ln>
              <a:effectLst/>
            </p:spPr>
            <p:txBody>
              <a:bodyPr/>
              <a:lstStyle/>
              <a:p>
                <a:pPr>
                  <a:defRPr/>
                </a:pPr>
                <a:endParaRPr lang="en-IN">
                  <a:ln w="28575">
                    <a:solidFill>
                      <a:schemeClr val="tx2">
                        <a:lumMod val="75000"/>
                      </a:schemeClr>
                    </a:solidFill>
                  </a:ln>
                </a:endParaRPr>
              </a:p>
            </p:txBody>
          </p:sp>
          <p:cxnSp>
            <p:nvCxnSpPr>
              <p:cNvPr id="31" name="Straight Arrow Connector 30"/>
              <p:cNvCxnSpPr/>
              <p:nvPr/>
            </p:nvCxnSpPr>
            <p:spPr>
              <a:xfrm flipV="1">
                <a:off x="5105400" y="3733800"/>
                <a:ext cx="15240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31749" name="Text Box 10"/>
            <p:cNvSpPr txBox="1">
              <a:spLocks noChangeArrowheads="1"/>
            </p:cNvSpPr>
            <p:nvPr/>
          </p:nvSpPr>
          <p:spPr bwMode="auto">
            <a:xfrm>
              <a:off x="6096000" y="5486400"/>
              <a:ext cx="2438400" cy="457200"/>
            </a:xfrm>
            <a:prstGeom prst="rect">
              <a:avLst/>
            </a:prstGeom>
            <a:noFill/>
            <a:ln w="9525">
              <a:noFill/>
              <a:miter lim="800000"/>
              <a:headEnd/>
              <a:tailEnd/>
            </a:ln>
          </p:spPr>
          <p:txBody>
            <a:bodyPr>
              <a:spAutoFit/>
            </a:bodyPr>
            <a:lstStyle/>
            <a:p>
              <a:pPr rtl="0">
                <a:spcBef>
                  <a:spcPct val="50000"/>
                </a:spcBef>
              </a:pPr>
              <a:r>
                <a:rPr lang="en-US">
                  <a:cs typeface="Tahoma" pitchFamily="34" charset="0"/>
                </a:rPr>
                <a:t>Lingual aspect</a:t>
              </a:r>
            </a:p>
          </p:txBody>
        </p:sp>
        <p:sp>
          <p:nvSpPr>
            <p:cNvPr id="31750" name="Text Box 10"/>
            <p:cNvSpPr txBox="1">
              <a:spLocks noChangeArrowheads="1"/>
            </p:cNvSpPr>
            <p:nvPr/>
          </p:nvSpPr>
          <p:spPr bwMode="auto">
            <a:xfrm>
              <a:off x="1447800" y="5486400"/>
              <a:ext cx="2438400" cy="457200"/>
            </a:xfrm>
            <a:prstGeom prst="rect">
              <a:avLst/>
            </a:prstGeom>
            <a:noFill/>
            <a:ln w="9525">
              <a:noFill/>
              <a:miter lim="800000"/>
              <a:headEnd/>
              <a:tailEnd/>
            </a:ln>
          </p:spPr>
          <p:txBody>
            <a:bodyPr>
              <a:spAutoFit/>
            </a:bodyPr>
            <a:lstStyle/>
            <a:p>
              <a:pPr rtl="0">
                <a:spcBef>
                  <a:spcPct val="50000"/>
                </a:spcBef>
              </a:pPr>
              <a:r>
                <a:rPr lang="en-US">
                  <a:cs typeface="Tahoma" pitchFamily="34" charset="0"/>
                </a:rPr>
                <a:t>Labial aspect</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76200" y="533400"/>
            <a:ext cx="3733800" cy="4530725"/>
          </a:xfrm>
        </p:spPr>
        <p:txBody>
          <a:bodyPr>
            <a:normAutofit/>
          </a:bodyPr>
          <a:lstStyle/>
          <a:p>
            <a:pPr algn="l">
              <a:buFont typeface="Wingdings" pitchFamily="2" charset="2"/>
              <a:buNone/>
            </a:pPr>
            <a:r>
              <a:rPr lang="en-US" sz="2400" dirty="0" smtClean="0">
                <a:solidFill>
                  <a:schemeClr val="tx2"/>
                </a:solidFill>
                <a:latin typeface="Comic Sans MS" pitchFamily="66" charset="0"/>
              </a:rPr>
              <a:t>	The lingual </a:t>
            </a:r>
            <a:r>
              <a:rPr lang="en-US" sz="2400" dirty="0" err="1" smtClean="0">
                <a:solidFill>
                  <a:schemeClr val="tx2"/>
                </a:solidFill>
                <a:latin typeface="Comic Sans MS" pitchFamily="66" charset="0"/>
              </a:rPr>
              <a:t>fossa</a:t>
            </a:r>
            <a:r>
              <a:rPr lang="en-US" sz="2400" dirty="0" smtClean="0">
                <a:solidFill>
                  <a:schemeClr val="tx2"/>
                </a:solidFill>
                <a:latin typeface="Comic Sans MS" pitchFamily="66" charset="0"/>
              </a:rPr>
              <a:t> is bordered by </a:t>
            </a:r>
            <a:r>
              <a:rPr lang="en-US" sz="2400" dirty="0" err="1" smtClean="0">
                <a:solidFill>
                  <a:schemeClr val="tx2"/>
                </a:solidFill>
                <a:latin typeface="Comic Sans MS" pitchFamily="66" charset="0"/>
              </a:rPr>
              <a:t>mesial</a:t>
            </a:r>
            <a:r>
              <a:rPr lang="en-US" sz="2400" dirty="0" smtClean="0">
                <a:solidFill>
                  <a:schemeClr val="tx2"/>
                </a:solidFill>
                <a:latin typeface="Comic Sans MS" pitchFamily="66" charset="0"/>
              </a:rPr>
              <a:t> and distal marginal ridges on the sides</a:t>
            </a:r>
          </a:p>
          <a:p>
            <a:pPr algn="l">
              <a:buFont typeface="Wingdings" pitchFamily="2" charset="2"/>
              <a:buNone/>
            </a:pPr>
            <a:endParaRPr lang="en-US" sz="2400" dirty="0" smtClean="0">
              <a:solidFill>
                <a:schemeClr val="tx2"/>
              </a:solidFill>
              <a:latin typeface="Comic Sans MS" pitchFamily="66" charset="0"/>
            </a:endParaRPr>
          </a:p>
          <a:p>
            <a:pPr algn="l">
              <a:buFont typeface="Wingdings" pitchFamily="2" charset="2"/>
              <a:buNone/>
            </a:pPr>
            <a:r>
              <a:rPr lang="en-US" sz="2400" dirty="0" smtClean="0">
                <a:solidFill>
                  <a:schemeClr val="tx2"/>
                </a:solidFill>
                <a:latin typeface="Comic Sans MS" pitchFamily="66" charset="0"/>
              </a:rPr>
              <a:t>	</a:t>
            </a:r>
            <a:r>
              <a:rPr lang="en-US" sz="2400" b="1" dirty="0" smtClean="0">
                <a:solidFill>
                  <a:schemeClr val="tx2"/>
                </a:solidFill>
                <a:latin typeface="Comic Sans MS" pitchFamily="66" charset="0"/>
              </a:rPr>
              <a:t>The MMR &amp; DMR are more prominent when compared to CI</a:t>
            </a:r>
          </a:p>
          <a:p>
            <a:pPr algn="l">
              <a:buFont typeface="Wingdings" pitchFamily="2" charset="2"/>
              <a:buNone/>
            </a:pPr>
            <a:endParaRPr lang="en-IN" sz="2400" dirty="0" smtClean="0"/>
          </a:p>
        </p:txBody>
      </p:sp>
      <p:pic>
        <p:nvPicPr>
          <p:cNvPr id="32771" name="Picture 4" descr="ling 1"/>
          <p:cNvPicPr>
            <a:picLocks noChangeAspect="1" noChangeArrowheads="1"/>
          </p:cNvPicPr>
          <p:nvPr/>
        </p:nvPicPr>
        <p:blipFill>
          <a:blip r:embed="rId2"/>
          <a:srcRect l="11057" t="44301" r="7805" b="7945"/>
          <a:stretch>
            <a:fillRect/>
          </a:stretch>
        </p:blipFill>
        <p:spPr bwMode="auto">
          <a:xfrm>
            <a:off x="4648200" y="2514600"/>
            <a:ext cx="2960688" cy="3352800"/>
          </a:xfrm>
          <a:prstGeom prst="rect">
            <a:avLst/>
          </a:prstGeom>
          <a:noFill/>
          <a:ln w="9525">
            <a:noFill/>
            <a:miter lim="800000"/>
            <a:headEnd/>
            <a:tailEnd/>
          </a:ln>
        </p:spPr>
      </p:pic>
      <p:cxnSp>
        <p:nvCxnSpPr>
          <p:cNvPr id="32772" name="Straight Connector 13"/>
          <p:cNvCxnSpPr>
            <a:cxnSpLocks noChangeShapeType="1"/>
          </p:cNvCxnSpPr>
          <p:nvPr/>
        </p:nvCxnSpPr>
        <p:spPr bwMode="auto">
          <a:xfrm rot="16200000" flipH="1">
            <a:off x="6362700" y="4229100"/>
            <a:ext cx="914400" cy="228600"/>
          </a:xfrm>
          <a:prstGeom prst="line">
            <a:avLst/>
          </a:prstGeom>
          <a:noFill/>
          <a:ln w="9525" algn="ctr">
            <a:solidFill>
              <a:schemeClr val="tx1"/>
            </a:solidFill>
            <a:round/>
            <a:headEnd/>
            <a:tailEnd/>
          </a:ln>
        </p:spPr>
      </p:cxnSp>
      <p:cxnSp>
        <p:nvCxnSpPr>
          <p:cNvPr id="32773" name="Straight Connector 15"/>
          <p:cNvCxnSpPr>
            <a:cxnSpLocks noChangeShapeType="1"/>
          </p:cNvCxnSpPr>
          <p:nvPr/>
        </p:nvCxnSpPr>
        <p:spPr bwMode="auto">
          <a:xfrm rot="5400000">
            <a:off x="5067300" y="4381500"/>
            <a:ext cx="685800" cy="152400"/>
          </a:xfrm>
          <a:prstGeom prst="line">
            <a:avLst/>
          </a:prstGeom>
          <a:noFill/>
          <a:ln w="9525" algn="ctr">
            <a:solidFill>
              <a:schemeClr val="tx1"/>
            </a:solidFill>
            <a:round/>
            <a:headEnd/>
            <a:tailEnd/>
          </a:ln>
        </p:spPr>
      </p:cxnSp>
      <p:sp>
        <p:nvSpPr>
          <p:cNvPr id="32774" name="Text Box 10"/>
          <p:cNvSpPr txBox="1">
            <a:spLocks noChangeArrowheads="1"/>
          </p:cNvSpPr>
          <p:nvPr/>
        </p:nvSpPr>
        <p:spPr bwMode="auto">
          <a:xfrm>
            <a:off x="7239000" y="3962400"/>
            <a:ext cx="1524000" cy="830263"/>
          </a:xfrm>
          <a:prstGeom prst="rect">
            <a:avLst/>
          </a:prstGeom>
          <a:noFill/>
          <a:ln w="9525">
            <a:noFill/>
            <a:miter lim="800000"/>
            <a:headEnd/>
            <a:tailEnd/>
          </a:ln>
        </p:spPr>
        <p:txBody>
          <a:bodyPr>
            <a:spAutoFit/>
          </a:bodyPr>
          <a:lstStyle/>
          <a:p>
            <a:pPr rtl="0">
              <a:spcBef>
                <a:spcPct val="50000"/>
              </a:spcBef>
            </a:pPr>
            <a:r>
              <a:rPr lang="en-US">
                <a:cs typeface="Tahoma" pitchFamily="34" charset="0"/>
              </a:rPr>
              <a:t>Marginal ridges</a:t>
            </a:r>
          </a:p>
        </p:txBody>
      </p:sp>
      <p:cxnSp>
        <p:nvCxnSpPr>
          <p:cNvPr id="9" name="Straight Arrow Connector 8"/>
          <p:cNvCxnSpPr/>
          <p:nvPr/>
        </p:nvCxnSpPr>
        <p:spPr bwMode="auto">
          <a:xfrm rot="10800000" flipV="1">
            <a:off x="5410200" y="4572000"/>
            <a:ext cx="1828800" cy="76200"/>
          </a:xfrm>
          <a:prstGeom prst="straightConnector1">
            <a:avLst/>
          </a:prstGeom>
          <a:solidFill>
            <a:schemeClr val="accent1"/>
          </a:solidFill>
          <a:ln w="28575" cap="flat" cmpd="sng" algn="ctr">
            <a:solidFill>
              <a:schemeClr val="tx2">
                <a:lumMod val="75000"/>
              </a:schemeClr>
            </a:solidFill>
            <a:prstDash val="solid"/>
            <a:round/>
            <a:headEnd type="none" w="med" len="med"/>
            <a:tailEnd type="arrow"/>
          </a:ln>
          <a:effectLst/>
        </p:spPr>
      </p:cxnSp>
      <p:cxnSp>
        <p:nvCxnSpPr>
          <p:cNvPr id="10" name="Straight Arrow Connector 9"/>
          <p:cNvCxnSpPr/>
          <p:nvPr/>
        </p:nvCxnSpPr>
        <p:spPr bwMode="auto">
          <a:xfrm rot="10800000">
            <a:off x="6781800" y="4191000"/>
            <a:ext cx="457200" cy="339725"/>
          </a:xfrm>
          <a:prstGeom prst="straightConnector1">
            <a:avLst/>
          </a:prstGeom>
          <a:solidFill>
            <a:schemeClr val="accent1"/>
          </a:solidFill>
          <a:ln w="28575" cap="flat" cmpd="sng" algn="ctr">
            <a:solidFill>
              <a:schemeClr val="tx2">
                <a:lumMod val="75000"/>
              </a:schemeClr>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0" y="0"/>
            <a:ext cx="6477000" cy="6858000"/>
            <a:chOff x="3962450" y="1600200"/>
            <a:chExt cx="6477068" cy="6857998"/>
          </a:xfrm>
        </p:grpSpPr>
        <p:pic>
          <p:nvPicPr>
            <p:cNvPr id="33797" name="Picture 9"/>
            <p:cNvPicPr>
              <a:picLocks noChangeAspect="1" noChangeArrowheads="1"/>
            </p:cNvPicPr>
            <p:nvPr/>
          </p:nvPicPr>
          <p:blipFill>
            <a:blip r:embed="rId2"/>
            <a:srcRect l="62567" t="26466" r="24117" b="31570"/>
            <a:stretch>
              <a:fillRect/>
            </a:stretch>
          </p:blipFill>
          <p:spPr bwMode="auto">
            <a:xfrm>
              <a:off x="3962450" y="1600200"/>
              <a:ext cx="2901515" cy="6857998"/>
            </a:xfrm>
            <a:prstGeom prst="rect">
              <a:avLst/>
            </a:prstGeom>
            <a:noFill/>
            <a:ln w="12700" cap="sq">
              <a:noFill/>
              <a:miter lim="800000"/>
              <a:headEnd type="none" w="sm" len="sm"/>
              <a:tailEnd type="none" w="sm" len="sm"/>
            </a:ln>
          </p:spPr>
        </p:pic>
        <p:sp>
          <p:nvSpPr>
            <p:cNvPr id="33798" name="Text Box 5"/>
            <p:cNvSpPr txBox="1">
              <a:spLocks noChangeArrowheads="1"/>
            </p:cNvSpPr>
            <p:nvPr/>
          </p:nvSpPr>
          <p:spPr bwMode="auto">
            <a:xfrm>
              <a:off x="7848721" y="4571999"/>
              <a:ext cx="2209914" cy="830997"/>
            </a:xfrm>
            <a:prstGeom prst="rect">
              <a:avLst/>
            </a:prstGeom>
            <a:noFill/>
            <a:ln w="9525">
              <a:noFill/>
              <a:miter lim="800000"/>
              <a:headEnd/>
              <a:tailEnd/>
            </a:ln>
          </p:spPr>
          <p:txBody>
            <a:bodyPr>
              <a:spAutoFit/>
            </a:bodyPr>
            <a:lstStyle/>
            <a:p>
              <a:pPr rtl="0">
                <a:spcBef>
                  <a:spcPct val="50000"/>
                </a:spcBef>
              </a:pPr>
              <a:r>
                <a:rPr lang="en-US">
                  <a:cs typeface="Tahoma" pitchFamily="34" charset="0"/>
                </a:rPr>
                <a:t>Prominent cingulum</a:t>
              </a:r>
            </a:p>
          </p:txBody>
        </p:sp>
        <p:sp>
          <p:nvSpPr>
            <p:cNvPr id="33799" name="Text Box 5"/>
            <p:cNvSpPr txBox="1">
              <a:spLocks noChangeArrowheads="1"/>
            </p:cNvSpPr>
            <p:nvPr/>
          </p:nvSpPr>
          <p:spPr bwMode="auto">
            <a:xfrm>
              <a:off x="7848719" y="6553199"/>
              <a:ext cx="2590799" cy="646331"/>
            </a:xfrm>
            <a:prstGeom prst="rect">
              <a:avLst/>
            </a:prstGeom>
            <a:noFill/>
            <a:ln w="9525">
              <a:noFill/>
              <a:miter lim="800000"/>
              <a:headEnd/>
              <a:tailEnd/>
            </a:ln>
          </p:spPr>
          <p:txBody>
            <a:bodyPr>
              <a:spAutoFit/>
            </a:bodyPr>
            <a:lstStyle/>
            <a:p>
              <a:pPr rtl="0">
                <a:spcBef>
                  <a:spcPct val="50000"/>
                </a:spcBef>
              </a:pPr>
              <a:r>
                <a:rPr lang="en-US" dirty="0" smtClean="0">
                  <a:cs typeface="Tahoma" pitchFamily="34" charset="0"/>
                </a:rPr>
                <a:t>Much Prominent </a:t>
              </a:r>
              <a:r>
                <a:rPr lang="en-US" dirty="0">
                  <a:cs typeface="Tahoma" pitchFamily="34" charset="0"/>
                </a:rPr>
                <a:t>marginal ridges</a:t>
              </a:r>
            </a:p>
          </p:txBody>
        </p:sp>
        <p:cxnSp>
          <p:nvCxnSpPr>
            <p:cNvPr id="9" name="Straight Arrow Connector 8"/>
            <p:cNvCxnSpPr/>
            <p:nvPr/>
          </p:nvCxnSpPr>
          <p:spPr bwMode="auto">
            <a:xfrm rot="10800000" flipV="1">
              <a:off x="5562667" y="5029199"/>
              <a:ext cx="2133622" cy="1066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bwMode="auto">
            <a:xfrm rot="10800000" flipV="1">
              <a:off x="6248474" y="6857998"/>
              <a:ext cx="1219213"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bwMode="auto">
            <a:xfrm rot="10800000" flipV="1">
              <a:off x="4953060" y="6857998"/>
              <a:ext cx="2514626" cy="304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cxnSp>
        <p:nvCxnSpPr>
          <p:cNvPr id="18" name="Straight Arrow Connector 17"/>
          <p:cNvCxnSpPr/>
          <p:nvPr/>
        </p:nvCxnSpPr>
        <p:spPr bwMode="auto">
          <a:xfrm rot="10800000" flipV="1">
            <a:off x="1524000" y="4419600"/>
            <a:ext cx="2286000" cy="13366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3796" name="Text Box 5"/>
          <p:cNvSpPr txBox="1">
            <a:spLocks noChangeArrowheads="1"/>
          </p:cNvSpPr>
          <p:nvPr/>
        </p:nvSpPr>
        <p:spPr bwMode="auto">
          <a:xfrm>
            <a:off x="3886200" y="3894138"/>
            <a:ext cx="2209800" cy="369332"/>
          </a:xfrm>
          <a:prstGeom prst="rect">
            <a:avLst/>
          </a:prstGeom>
          <a:noFill/>
          <a:ln w="9525">
            <a:noFill/>
            <a:miter lim="800000"/>
            <a:headEnd/>
            <a:tailEnd/>
          </a:ln>
        </p:spPr>
        <p:txBody>
          <a:bodyPr>
            <a:spAutoFit/>
          </a:bodyPr>
          <a:lstStyle/>
          <a:p>
            <a:pPr rtl="0">
              <a:spcBef>
                <a:spcPct val="50000"/>
              </a:spcBef>
            </a:pPr>
            <a:r>
              <a:rPr lang="en-US" dirty="0" smtClean="0">
                <a:cs typeface="Tahoma" pitchFamily="34" charset="0"/>
              </a:rPr>
              <a:t>Deeper </a:t>
            </a:r>
            <a:r>
              <a:rPr lang="en-US" dirty="0">
                <a:cs typeface="Tahoma" pitchFamily="34" charset="0"/>
              </a:rPr>
              <a:t>lingual </a:t>
            </a:r>
            <a:r>
              <a:rPr lang="en-US" dirty="0" err="1">
                <a:cs typeface="Tahoma" pitchFamily="34" charset="0"/>
              </a:rPr>
              <a:t>fossa</a:t>
            </a:r>
            <a:endParaRPr lang="en-US" dirty="0">
              <a:cs typeface="Tahoma" pitchFamily="34" charset="0"/>
            </a:endParaRPr>
          </a:p>
        </p:txBody>
      </p:sp>
      <p:sp>
        <p:nvSpPr>
          <p:cNvPr id="11" name="TextBox 10"/>
          <p:cNvSpPr txBox="1"/>
          <p:nvPr/>
        </p:nvSpPr>
        <p:spPr>
          <a:xfrm>
            <a:off x="3352800" y="609600"/>
            <a:ext cx="5044522" cy="1477328"/>
          </a:xfrm>
          <a:prstGeom prst="rect">
            <a:avLst/>
          </a:prstGeom>
          <a:noFill/>
        </p:spPr>
        <p:txBody>
          <a:bodyPr wrap="none" rtlCol="0">
            <a:spAutoFit/>
          </a:bodyPr>
          <a:lstStyle/>
          <a:p>
            <a:r>
              <a:rPr lang="en-US" dirty="0" smtClean="0"/>
              <a:t>Marginal ridges &amp; </a:t>
            </a:r>
            <a:r>
              <a:rPr lang="en-US" dirty="0" err="1" smtClean="0"/>
              <a:t>cingulum</a:t>
            </a:r>
            <a:r>
              <a:rPr lang="en-US" dirty="0" smtClean="0"/>
              <a:t> – more prominent</a:t>
            </a:r>
          </a:p>
          <a:p>
            <a:endParaRPr lang="en-US" dirty="0" smtClean="0"/>
          </a:p>
          <a:p>
            <a:r>
              <a:rPr lang="en-US" dirty="0" smtClean="0"/>
              <a:t>Root is narrower</a:t>
            </a:r>
          </a:p>
          <a:p>
            <a:endParaRPr lang="en-US" dirty="0" smtClean="0"/>
          </a:p>
          <a:p>
            <a:r>
              <a:rPr lang="en-US" dirty="0" smtClean="0"/>
              <a:t>MMR – longer &amp; straight than DMR (more rounded)</a:t>
            </a:r>
            <a:endParaRPr lang="en-IN"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5" name="Picture 3" descr="E:\Users\Dr.Shudhanshu Dixit\1st molar\20120513_052910.JPG"/>
          <p:cNvPicPr>
            <a:picLocks noGrp="1" noChangeAspect="1" noChangeArrowheads="1"/>
          </p:cNvPicPr>
          <p:nvPr>
            <p:ph idx="1"/>
          </p:nvPr>
        </p:nvPicPr>
        <p:blipFill>
          <a:blip r:embed="rId2">
            <a:lum bright="10000" contrast="40000"/>
          </a:blip>
          <a:srcRect l="23769" t="7401" r="42138" b="8418"/>
          <a:stretch>
            <a:fillRect/>
          </a:stretch>
        </p:blipFill>
        <p:spPr bwMode="auto">
          <a:xfrm rot="5400000">
            <a:off x="1174749" y="-1174747"/>
            <a:ext cx="6858000" cy="920749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2"/>
          <a:srcRect l="42242" t="18282" r="41379" b="7381"/>
          <a:stretch>
            <a:fillRect/>
          </a:stretch>
        </p:blipFill>
        <p:spPr>
          <a:xfrm>
            <a:off x="1295400" y="381000"/>
            <a:ext cx="1828800" cy="6219825"/>
          </a:xfrm>
          <a:noFill/>
        </p:spPr>
      </p:pic>
      <p:sp>
        <p:nvSpPr>
          <p:cNvPr id="35843" name="TextBox 4"/>
          <p:cNvSpPr txBox="1">
            <a:spLocks noChangeArrowheads="1"/>
          </p:cNvSpPr>
          <p:nvPr/>
        </p:nvSpPr>
        <p:spPr bwMode="auto">
          <a:xfrm>
            <a:off x="4419600" y="1981200"/>
            <a:ext cx="4084901" cy="2246769"/>
          </a:xfrm>
          <a:prstGeom prst="rect">
            <a:avLst/>
          </a:prstGeom>
          <a:noFill/>
          <a:ln w="9525">
            <a:noFill/>
            <a:miter lim="800000"/>
            <a:headEnd/>
            <a:tailEnd/>
          </a:ln>
        </p:spPr>
        <p:txBody>
          <a:bodyPr wrap="none">
            <a:spAutoFit/>
          </a:bodyPr>
          <a:lstStyle/>
          <a:p>
            <a:r>
              <a:rPr lang="en-US" sz="2800" b="1" dirty="0"/>
              <a:t>Geometric shape </a:t>
            </a:r>
            <a:r>
              <a:rPr lang="en-US" sz="2800" dirty="0"/>
              <a:t>: </a:t>
            </a:r>
          </a:p>
          <a:p>
            <a:r>
              <a:rPr lang="en-US" sz="2800" dirty="0"/>
              <a:t>Triangular or Wedge shape</a:t>
            </a:r>
          </a:p>
          <a:p>
            <a:endParaRPr lang="en-US" sz="2800" dirty="0"/>
          </a:p>
          <a:p>
            <a:r>
              <a:rPr lang="en-US" sz="2800" dirty="0"/>
              <a:t>Base : cervix</a:t>
            </a:r>
          </a:p>
          <a:p>
            <a:r>
              <a:rPr lang="en-US" sz="2800" dirty="0"/>
              <a:t>Apex : </a:t>
            </a:r>
            <a:r>
              <a:rPr lang="en-US" sz="2800" dirty="0" err="1"/>
              <a:t>incisal</a:t>
            </a:r>
            <a:r>
              <a:rPr lang="en-US" sz="2800" dirty="0"/>
              <a:t> ridge</a:t>
            </a:r>
            <a:endParaRPr lang="en-IN" sz="2800" dirty="0"/>
          </a:p>
        </p:txBody>
      </p:sp>
      <p:sp>
        <p:nvSpPr>
          <p:cNvPr id="35844" name="Isosceles Triangle 5"/>
          <p:cNvSpPr>
            <a:spLocks noChangeArrowheads="1"/>
          </p:cNvSpPr>
          <p:nvPr/>
        </p:nvSpPr>
        <p:spPr bwMode="auto">
          <a:xfrm rot="10800000">
            <a:off x="914400" y="3505200"/>
            <a:ext cx="2667000" cy="2209800"/>
          </a:xfrm>
          <a:prstGeom prst="triangle">
            <a:avLst>
              <a:gd name="adj" fmla="val 50000"/>
            </a:avLst>
          </a:prstGeom>
          <a:noFill/>
          <a:ln w="19050" algn="ctr">
            <a:solidFill>
              <a:srgbClr val="C00000"/>
            </a:solidFill>
            <a:prstDash val="lgDash"/>
            <a:round/>
            <a:headEnd/>
            <a:tailEnd/>
          </a:ln>
        </p:spPr>
        <p:txBody>
          <a:bodyPr/>
          <a:lstStyle/>
          <a:p>
            <a:endParaRPr lang="en-IN"/>
          </a:p>
        </p:txBody>
      </p:sp>
      <p:sp>
        <p:nvSpPr>
          <p:cNvPr id="35845" name="TextBox 8"/>
          <p:cNvSpPr txBox="1">
            <a:spLocks noChangeArrowheads="1"/>
          </p:cNvSpPr>
          <p:nvPr/>
        </p:nvSpPr>
        <p:spPr bwMode="auto">
          <a:xfrm>
            <a:off x="5181600" y="685800"/>
            <a:ext cx="3271088" cy="646331"/>
          </a:xfrm>
          <a:prstGeom prst="rect">
            <a:avLst/>
          </a:prstGeom>
          <a:noFill/>
          <a:ln w="9525">
            <a:noFill/>
            <a:miter lim="800000"/>
            <a:headEnd/>
            <a:tailEnd/>
          </a:ln>
        </p:spPr>
        <p:txBody>
          <a:bodyPr wrap="none">
            <a:spAutoFit/>
          </a:bodyPr>
          <a:lstStyle/>
          <a:p>
            <a:r>
              <a:rPr lang="en-US" sz="3600" b="1" dirty="0" smtClean="0"/>
              <a:t>MESIAL  ASPECT</a:t>
            </a:r>
            <a:endParaRPr lang="en-IN" sz="36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609600"/>
            <a:ext cx="8229600" cy="1143000"/>
          </a:xfrm>
        </p:spPr>
        <p:txBody>
          <a:bodyPr>
            <a:normAutofit fontScale="90000"/>
          </a:bodyPr>
          <a:lstStyle/>
          <a:p>
            <a:r>
              <a:rPr lang="en-IN" dirty="0" smtClean="0"/>
              <a:t>Contents</a:t>
            </a:r>
            <a:br>
              <a:rPr lang="en-IN" dirty="0" smtClean="0"/>
            </a:br>
            <a:r>
              <a:rPr lang="en-IN" dirty="0" smtClean="0"/>
              <a:t/>
            </a:r>
            <a:br>
              <a:rPr lang="en-IN" dirty="0" smtClean="0"/>
            </a:br>
            <a:endParaRPr lang="en-IN" dirty="0" smtClean="0"/>
          </a:p>
        </p:txBody>
      </p:sp>
      <p:sp>
        <p:nvSpPr>
          <p:cNvPr id="6" name="TextBox 5"/>
          <p:cNvSpPr txBox="1"/>
          <p:nvPr/>
        </p:nvSpPr>
        <p:spPr>
          <a:xfrm>
            <a:off x="685800" y="1447800"/>
            <a:ext cx="7620000" cy="4154984"/>
          </a:xfrm>
          <a:prstGeom prst="rect">
            <a:avLst/>
          </a:prstGeom>
          <a:noFill/>
        </p:spPr>
        <p:txBody>
          <a:bodyPr>
            <a:spAutoFit/>
          </a:bodyPr>
          <a:lstStyle/>
          <a:p>
            <a:pPr marL="342900" indent="-342900">
              <a:buSzPct val="65000"/>
              <a:defRPr/>
            </a:pPr>
            <a:r>
              <a:rPr lang="en-US" sz="2400" kern="0" dirty="0">
                <a:latin typeface="Baskerville Old Face" pitchFamily="18" charset="0"/>
              </a:rPr>
              <a:t>Introduction</a:t>
            </a:r>
          </a:p>
          <a:p>
            <a:pPr marL="342900" indent="-342900">
              <a:buSzPct val="65000"/>
              <a:defRPr/>
            </a:pPr>
            <a:r>
              <a:rPr lang="en-US" sz="2400" kern="0" dirty="0">
                <a:latin typeface="Baskerville Old Face" pitchFamily="18" charset="0"/>
              </a:rPr>
              <a:t>   	    	</a:t>
            </a:r>
          </a:p>
          <a:p>
            <a:pPr marL="342900" indent="-342900">
              <a:buSzPct val="65000"/>
              <a:defRPr/>
            </a:pPr>
            <a:r>
              <a:rPr lang="en-US" sz="2400" kern="0" dirty="0">
                <a:latin typeface="Baskerville Old Face" pitchFamily="18" charset="0"/>
              </a:rPr>
              <a:t>Tooth numbering/notation (All 3 systems)</a:t>
            </a:r>
          </a:p>
          <a:p>
            <a:pPr marL="342900" indent="-342900">
              <a:buSzPct val="65000"/>
              <a:defRPr/>
            </a:pPr>
            <a:endParaRPr lang="en-US" sz="2400" kern="0" dirty="0">
              <a:latin typeface="Baskerville Old Face" pitchFamily="18" charset="0"/>
            </a:endParaRPr>
          </a:p>
          <a:p>
            <a:pPr marL="342900" indent="-342900">
              <a:buSzPct val="65000"/>
              <a:defRPr/>
            </a:pPr>
            <a:r>
              <a:rPr lang="en-US" sz="2400" kern="0" dirty="0">
                <a:latin typeface="Baskerville Old Face" pitchFamily="18" charset="0"/>
              </a:rPr>
              <a:t>Functions</a:t>
            </a:r>
          </a:p>
          <a:p>
            <a:pPr marL="342900" indent="-342900">
              <a:buSzPct val="65000"/>
              <a:defRPr/>
            </a:pPr>
            <a:endParaRPr lang="en-US" sz="2400" kern="0" dirty="0">
              <a:latin typeface="Baskerville Old Face" pitchFamily="18" charset="0"/>
            </a:endParaRPr>
          </a:p>
          <a:p>
            <a:pPr marL="342900" indent="-342900">
              <a:buSzPct val="65000"/>
              <a:defRPr/>
            </a:pPr>
            <a:r>
              <a:rPr lang="en-US" sz="2400" kern="0" dirty="0">
                <a:latin typeface="Baskerville Old Face" pitchFamily="18" charset="0"/>
              </a:rPr>
              <a:t>Chronology</a:t>
            </a:r>
          </a:p>
          <a:p>
            <a:pPr marL="342900" indent="-342900">
              <a:buSzPct val="65000"/>
              <a:defRPr/>
            </a:pPr>
            <a:endParaRPr lang="en-US" sz="2400" kern="0" dirty="0">
              <a:latin typeface="Baskerville Old Face" pitchFamily="18" charset="0"/>
            </a:endParaRPr>
          </a:p>
          <a:p>
            <a:pPr marL="342900" indent="-342900">
              <a:buSzPct val="65000"/>
              <a:defRPr/>
            </a:pPr>
            <a:r>
              <a:rPr lang="en-US" sz="2400" kern="0" dirty="0">
                <a:latin typeface="Baskerville Old Face" pitchFamily="18" charset="0"/>
              </a:rPr>
              <a:t>Dimensions</a:t>
            </a:r>
          </a:p>
          <a:p>
            <a:pPr marL="342900" indent="-342900">
              <a:buSzPct val="65000"/>
              <a:defRPr/>
            </a:pPr>
            <a:endParaRPr lang="en-US" sz="2400" kern="0" dirty="0">
              <a:latin typeface="Baskerville Old Face" pitchFamily="18" charset="0"/>
            </a:endParaRPr>
          </a:p>
          <a:p>
            <a:pPr marL="342900" indent="-342900">
              <a:buSzPct val="65000"/>
              <a:defRPr/>
            </a:pPr>
            <a:r>
              <a:rPr lang="en-US" sz="2400" kern="0" dirty="0">
                <a:latin typeface="Baskerville Old Face" pitchFamily="18" charset="0"/>
              </a:rPr>
              <a:t>Aspects ( 5 - labial, palatal, </a:t>
            </a:r>
            <a:r>
              <a:rPr lang="en-US" sz="2400" kern="0" dirty="0" err="1">
                <a:latin typeface="Baskerville Old Face" pitchFamily="18" charset="0"/>
              </a:rPr>
              <a:t>mesial</a:t>
            </a:r>
            <a:r>
              <a:rPr lang="en-US" sz="2400" kern="0" dirty="0">
                <a:latin typeface="Baskerville Old Face" pitchFamily="18" charset="0"/>
              </a:rPr>
              <a:t>, distal, </a:t>
            </a:r>
            <a:r>
              <a:rPr lang="en-US" sz="2400" kern="0" dirty="0" err="1">
                <a:latin typeface="Baskerville Old Face" pitchFamily="18" charset="0"/>
              </a:rPr>
              <a:t>incisal</a:t>
            </a:r>
            <a:r>
              <a:rPr lang="en-US" sz="2400" kern="0" dirty="0">
                <a:latin typeface="Baskerville Old Face" pitchFamily="18"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Mesial</a:t>
            </a:r>
            <a:r>
              <a:rPr lang="en-US" dirty="0" smtClean="0"/>
              <a:t> Aspect</a:t>
            </a:r>
            <a:br>
              <a:rPr lang="en-US" dirty="0" smtClean="0"/>
            </a:br>
            <a:endParaRPr lang="en-IN" dirty="0"/>
          </a:p>
        </p:txBody>
      </p:sp>
      <p:sp>
        <p:nvSpPr>
          <p:cNvPr id="5" name="Content Placeholder 4"/>
          <p:cNvSpPr>
            <a:spLocks noGrp="1"/>
          </p:cNvSpPr>
          <p:nvPr>
            <p:ph idx="1"/>
          </p:nvPr>
        </p:nvSpPr>
        <p:spPr>
          <a:xfrm>
            <a:off x="152400" y="1600200"/>
            <a:ext cx="6934200" cy="4525963"/>
          </a:xfrm>
        </p:spPr>
        <p:txBody>
          <a:bodyPr>
            <a:normAutofit fontScale="85000" lnSpcReduction="10000"/>
          </a:bodyPr>
          <a:lstStyle/>
          <a:p>
            <a:r>
              <a:rPr lang="en-US" sz="2800" dirty="0" smtClean="0"/>
              <a:t>This aspect is similar to that of Central incisor except the root appears longer  (The crown is shorter , the root is relatively longer)</a:t>
            </a:r>
          </a:p>
          <a:p>
            <a:endParaRPr lang="en-US" sz="2800" dirty="0" smtClean="0"/>
          </a:p>
          <a:p>
            <a:r>
              <a:rPr lang="en-US" sz="2800" dirty="0" smtClean="0"/>
              <a:t>The crown </a:t>
            </a:r>
            <a:r>
              <a:rPr lang="en-US" sz="2800" dirty="0" err="1" smtClean="0"/>
              <a:t>labiolingually</a:t>
            </a:r>
            <a:r>
              <a:rPr lang="en-US" sz="2800" dirty="0" smtClean="0"/>
              <a:t> is narrower than the maxillary central incisor</a:t>
            </a:r>
          </a:p>
          <a:p>
            <a:endParaRPr lang="en-US" sz="2800" dirty="0" smtClean="0"/>
          </a:p>
          <a:p>
            <a:r>
              <a:rPr lang="en-US" sz="2800" dirty="0" smtClean="0"/>
              <a:t>The curvature of cervical line is less than the maxillary central incisor</a:t>
            </a:r>
          </a:p>
          <a:p>
            <a:endParaRPr lang="en-US" sz="2800" dirty="0" smtClean="0"/>
          </a:p>
          <a:p>
            <a:r>
              <a:rPr lang="en-US" sz="2800" dirty="0" smtClean="0"/>
              <a:t>Root appears as tapered cone, &amp; a line bisecting the root, bisects the </a:t>
            </a:r>
            <a:r>
              <a:rPr lang="en-US" sz="2800" dirty="0" err="1" smtClean="0"/>
              <a:t>incisal</a:t>
            </a:r>
            <a:r>
              <a:rPr lang="en-US" sz="2800" dirty="0" smtClean="0"/>
              <a:t> ridge of the crown</a:t>
            </a:r>
            <a:endParaRPr lang="en-IN" sz="2800" dirty="0"/>
          </a:p>
        </p:txBody>
      </p:sp>
      <p:pic>
        <p:nvPicPr>
          <p:cNvPr id="8" name="Picture 2"/>
          <p:cNvPicPr>
            <a:picLocks noChangeAspect="1" noChangeArrowheads="1"/>
          </p:cNvPicPr>
          <p:nvPr/>
        </p:nvPicPr>
        <p:blipFill>
          <a:blip r:embed="rId2"/>
          <a:srcRect l="41380" t="19001" r="41379" b="9682"/>
          <a:stretch>
            <a:fillRect/>
          </a:stretch>
        </p:blipFill>
        <p:spPr>
          <a:xfrm>
            <a:off x="7467600" y="0"/>
            <a:ext cx="1676400" cy="5791200"/>
          </a:xfrm>
          <a:prstGeom prst="rect">
            <a:avLst/>
          </a:prstGeom>
          <a:noFill/>
        </p:spPr>
      </p:pic>
      <p:cxnSp>
        <p:nvCxnSpPr>
          <p:cNvPr id="10" name="Straight Arrow Connector 9"/>
          <p:cNvCxnSpPr/>
          <p:nvPr/>
        </p:nvCxnSpPr>
        <p:spPr>
          <a:xfrm>
            <a:off x="7696200" y="3275012"/>
            <a:ext cx="12954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4914899" y="3390900"/>
            <a:ext cx="6858000" cy="76200"/>
          </a:xfrm>
          <a:prstGeom prst="line">
            <a:avLst/>
          </a:prstGeom>
          <a:ln>
            <a:prstDash val="dash"/>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xfrm>
            <a:off x="0" y="304800"/>
            <a:ext cx="9144000" cy="2362200"/>
          </a:xfrm>
        </p:spPr>
        <p:txBody>
          <a:bodyPr/>
          <a:lstStyle/>
          <a:p>
            <a:pPr algn="l" rtl="0" eaLnBrk="1" hangingPunct="1">
              <a:buFont typeface="Wingdings" pitchFamily="2" charset="2"/>
              <a:buNone/>
            </a:pPr>
            <a:r>
              <a:rPr lang="en-US" sz="2800" smtClean="0">
                <a:latin typeface="Bookman Old Style" pitchFamily="18" charset="0"/>
              </a:rPr>
              <a:t>	Mesial aspect</a:t>
            </a:r>
          </a:p>
          <a:p>
            <a:pPr algn="l" rtl="0" eaLnBrk="1" hangingPunct="1"/>
            <a:r>
              <a:rPr lang="en-US" sz="2400" smtClean="0">
                <a:solidFill>
                  <a:schemeClr val="tx2"/>
                </a:solidFill>
                <a:latin typeface="Comic Sans MS" pitchFamily="66" charset="0"/>
              </a:rPr>
              <a:t>Labial outline : the labial margin is convex &amp; curves smoothly</a:t>
            </a:r>
          </a:p>
          <a:p>
            <a:pPr algn="l" rtl="0" eaLnBrk="1" hangingPunct="1">
              <a:buFont typeface="Wingdings" pitchFamily="2" charset="2"/>
              <a:buNone/>
            </a:pPr>
            <a:endParaRPr lang="en-US" sz="2400" smtClean="0">
              <a:solidFill>
                <a:schemeClr val="tx2"/>
              </a:solidFill>
              <a:latin typeface="Comic Sans MS" pitchFamily="66" charset="0"/>
            </a:endParaRPr>
          </a:p>
          <a:p>
            <a:pPr algn="l" rtl="0" eaLnBrk="1" hangingPunct="1"/>
            <a:r>
              <a:rPr lang="en-US" sz="2400" smtClean="0">
                <a:solidFill>
                  <a:schemeClr val="tx2"/>
                </a:solidFill>
                <a:latin typeface="Comic Sans MS" pitchFamily="66" charset="0"/>
              </a:rPr>
              <a:t>Lingual outline : is ‘S’ shaped, being convex near cingulum and concave in the middle</a:t>
            </a:r>
          </a:p>
          <a:p>
            <a:pPr algn="l" rtl="0" eaLnBrk="1" hangingPunct="1"/>
            <a:endParaRPr lang="en-US" sz="2400" smtClean="0">
              <a:solidFill>
                <a:schemeClr val="tx2"/>
              </a:solidFill>
              <a:latin typeface="Comic Sans MS" pitchFamily="66" charset="0"/>
            </a:endParaRPr>
          </a:p>
          <a:p>
            <a:pPr algn="l" rtl="0" eaLnBrk="1" hangingPunct="1"/>
            <a:endParaRPr lang="ar-SA" sz="2800" smtClean="0">
              <a:solidFill>
                <a:schemeClr val="tx2"/>
              </a:solidFill>
              <a:latin typeface="Comic Sans MS" pitchFamily="66" charset="0"/>
            </a:endParaRPr>
          </a:p>
          <a:p>
            <a:pPr algn="l" rtl="0" eaLnBrk="1" hangingPunct="1"/>
            <a:endParaRPr lang="en-US" sz="2800" smtClean="0">
              <a:solidFill>
                <a:schemeClr val="tx2"/>
              </a:solidFill>
              <a:latin typeface="Comic Sans MS" pitchFamily="66" charset="0"/>
            </a:endParaRPr>
          </a:p>
        </p:txBody>
      </p:sp>
      <p:grpSp>
        <p:nvGrpSpPr>
          <p:cNvPr id="2" name="Group 25"/>
          <p:cNvGrpSpPr>
            <a:grpSpLocks/>
          </p:cNvGrpSpPr>
          <p:nvPr/>
        </p:nvGrpSpPr>
        <p:grpSpPr bwMode="auto">
          <a:xfrm>
            <a:off x="914400" y="2743200"/>
            <a:ext cx="7848600" cy="3276600"/>
            <a:chOff x="914400" y="2743200"/>
            <a:chExt cx="7848600" cy="3276600"/>
          </a:xfrm>
        </p:grpSpPr>
        <p:grpSp>
          <p:nvGrpSpPr>
            <p:cNvPr id="3" name="Group 11"/>
            <p:cNvGrpSpPr>
              <a:grpSpLocks/>
            </p:cNvGrpSpPr>
            <p:nvPr/>
          </p:nvGrpSpPr>
          <p:grpSpPr bwMode="auto">
            <a:xfrm>
              <a:off x="3352800" y="2743200"/>
              <a:ext cx="2362200" cy="3276600"/>
              <a:chOff x="3733800" y="3124200"/>
              <a:chExt cx="1725613" cy="2438400"/>
            </a:xfrm>
          </p:grpSpPr>
          <p:pic>
            <p:nvPicPr>
              <p:cNvPr id="36875" name="Picture 8" descr="mesial"/>
              <p:cNvPicPr>
                <a:picLocks noChangeAspect="1" noChangeArrowheads="1"/>
              </p:cNvPicPr>
              <p:nvPr/>
            </p:nvPicPr>
            <p:blipFill>
              <a:blip r:embed="rId2"/>
              <a:srcRect t="50769"/>
              <a:stretch>
                <a:fillRect/>
              </a:stretch>
            </p:blipFill>
            <p:spPr bwMode="auto">
              <a:xfrm>
                <a:off x="3733800" y="3124200"/>
                <a:ext cx="1725613" cy="2438400"/>
              </a:xfrm>
              <a:prstGeom prst="rect">
                <a:avLst/>
              </a:prstGeom>
              <a:noFill/>
              <a:ln w="9525">
                <a:noFill/>
                <a:miter lim="800000"/>
                <a:headEnd/>
                <a:tailEnd/>
              </a:ln>
            </p:spPr>
          </p:pic>
          <p:sp>
            <p:nvSpPr>
              <p:cNvPr id="8" name="Freeform 7"/>
              <p:cNvSpPr/>
              <p:nvPr/>
            </p:nvSpPr>
            <p:spPr bwMode="auto">
              <a:xfrm>
                <a:off x="3772070" y="3432545"/>
                <a:ext cx="669139" cy="2017823"/>
              </a:xfrm>
              <a:custGeom>
                <a:avLst/>
                <a:gdLst>
                  <a:gd name="connsiteX0" fmla="*/ 87086 w 668976"/>
                  <a:gd name="connsiteY0" fmla="*/ 0 h 2018805"/>
                  <a:gd name="connsiteX1" fmla="*/ 63335 w 668976"/>
                  <a:gd name="connsiteY1" fmla="*/ 938150 h 2018805"/>
                  <a:gd name="connsiteX2" fmla="*/ 467096 w 668976"/>
                  <a:gd name="connsiteY2" fmla="*/ 1828800 h 2018805"/>
                  <a:gd name="connsiteX3" fmla="*/ 668976 w 668976"/>
                  <a:gd name="connsiteY3" fmla="*/ 2018805 h 2018805"/>
                  <a:gd name="connsiteX4" fmla="*/ 668976 w 668976"/>
                  <a:gd name="connsiteY4" fmla="*/ 2018805 h 2018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76" h="2018805">
                    <a:moveTo>
                      <a:pt x="87086" y="0"/>
                    </a:moveTo>
                    <a:cubicBezTo>
                      <a:pt x="43543" y="316675"/>
                      <a:pt x="0" y="633350"/>
                      <a:pt x="63335" y="938150"/>
                    </a:cubicBezTo>
                    <a:cubicBezTo>
                      <a:pt x="126670" y="1242950"/>
                      <a:pt x="366156" y="1648691"/>
                      <a:pt x="467096" y="1828800"/>
                    </a:cubicBezTo>
                    <a:cubicBezTo>
                      <a:pt x="568036" y="2008909"/>
                      <a:pt x="668976" y="2018805"/>
                      <a:pt x="668976" y="2018805"/>
                    </a:cubicBezTo>
                    <a:lnTo>
                      <a:pt x="668976" y="2018805"/>
                    </a:lnTo>
                  </a:path>
                </a:pathLst>
              </a:custGeom>
              <a:noFill/>
              <a:ln w="28575" cap="flat" cmpd="sng" algn="ctr">
                <a:solidFill>
                  <a:schemeClr val="bg1">
                    <a:lumMod val="95000"/>
                  </a:schemeClr>
                </a:solidFill>
                <a:prstDash val="lgDash"/>
                <a:round/>
                <a:headEnd type="none" w="med" len="med"/>
                <a:tailEnd type="none" w="med" len="med"/>
              </a:ln>
              <a:effectLst/>
            </p:spPr>
            <p:txBody>
              <a:bodyPr/>
              <a:lstStyle/>
              <a:p>
                <a:pPr>
                  <a:defRPr/>
                </a:pPr>
                <a:endParaRPr lang="en-IN"/>
              </a:p>
            </p:txBody>
          </p:sp>
          <p:sp>
            <p:nvSpPr>
              <p:cNvPr id="11" name="Freeform 10"/>
              <p:cNvSpPr/>
              <p:nvPr/>
            </p:nvSpPr>
            <p:spPr bwMode="auto">
              <a:xfrm>
                <a:off x="4877251" y="3316768"/>
                <a:ext cx="552011" cy="1865423"/>
              </a:xfrm>
              <a:custGeom>
                <a:avLst/>
                <a:gdLst>
                  <a:gd name="connsiteX0" fmla="*/ 492826 w 552203"/>
                  <a:gd name="connsiteY0" fmla="*/ 0 h 1864426"/>
                  <a:gd name="connsiteX1" fmla="*/ 552203 w 552203"/>
                  <a:gd name="connsiteY1" fmla="*/ 344384 h 1864426"/>
                  <a:gd name="connsiteX2" fmla="*/ 492826 w 552203"/>
                  <a:gd name="connsiteY2" fmla="*/ 581891 h 1864426"/>
                  <a:gd name="connsiteX3" fmla="*/ 302821 w 552203"/>
                  <a:gd name="connsiteY3" fmla="*/ 878774 h 1864426"/>
                  <a:gd name="connsiteX4" fmla="*/ 100940 w 552203"/>
                  <a:gd name="connsiteY4" fmla="*/ 1211283 h 1864426"/>
                  <a:gd name="connsiteX5" fmla="*/ 41564 w 552203"/>
                  <a:gd name="connsiteY5" fmla="*/ 1425039 h 1864426"/>
                  <a:gd name="connsiteX6" fmla="*/ 5938 w 552203"/>
                  <a:gd name="connsiteY6" fmla="*/ 1638794 h 1864426"/>
                  <a:gd name="connsiteX7" fmla="*/ 5938 w 552203"/>
                  <a:gd name="connsiteY7" fmla="*/ 1864426 h 1864426"/>
                  <a:gd name="connsiteX8" fmla="*/ 5938 w 552203"/>
                  <a:gd name="connsiteY8" fmla="*/ 1852550 h 18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203" h="1864426">
                    <a:moveTo>
                      <a:pt x="492826" y="0"/>
                    </a:moveTo>
                    <a:cubicBezTo>
                      <a:pt x="522514" y="123701"/>
                      <a:pt x="552203" y="247402"/>
                      <a:pt x="552203" y="344384"/>
                    </a:cubicBezTo>
                    <a:cubicBezTo>
                      <a:pt x="552203" y="441366"/>
                      <a:pt x="534390" y="492826"/>
                      <a:pt x="492826" y="581891"/>
                    </a:cubicBezTo>
                    <a:cubicBezTo>
                      <a:pt x="451262" y="670956"/>
                      <a:pt x="368135" y="773875"/>
                      <a:pt x="302821" y="878774"/>
                    </a:cubicBezTo>
                    <a:cubicBezTo>
                      <a:pt x="237507" y="983673"/>
                      <a:pt x="144483" y="1120239"/>
                      <a:pt x="100940" y="1211283"/>
                    </a:cubicBezTo>
                    <a:cubicBezTo>
                      <a:pt x="57397" y="1302327"/>
                      <a:pt x="57398" y="1353787"/>
                      <a:pt x="41564" y="1425039"/>
                    </a:cubicBezTo>
                    <a:cubicBezTo>
                      <a:pt x="25730" y="1496291"/>
                      <a:pt x="11876" y="1565563"/>
                      <a:pt x="5938" y="1638794"/>
                    </a:cubicBezTo>
                    <a:cubicBezTo>
                      <a:pt x="0" y="1712025"/>
                      <a:pt x="5938" y="1864426"/>
                      <a:pt x="5938" y="1864426"/>
                    </a:cubicBezTo>
                    <a:lnTo>
                      <a:pt x="5938" y="1852550"/>
                    </a:lnTo>
                  </a:path>
                </a:pathLst>
              </a:custGeom>
              <a:noFill/>
              <a:ln w="28575" cap="flat" cmpd="sng" algn="ctr">
                <a:solidFill>
                  <a:schemeClr val="bg1">
                    <a:lumMod val="95000"/>
                  </a:schemeClr>
                </a:solidFill>
                <a:prstDash val="lgDash"/>
                <a:round/>
                <a:headEnd type="none" w="med" len="med"/>
                <a:tailEnd type="none" w="med" len="med"/>
              </a:ln>
              <a:effectLst/>
            </p:spPr>
            <p:txBody>
              <a:bodyPr/>
              <a:lstStyle/>
              <a:p>
                <a:pPr>
                  <a:defRPr/>
                </a:pPr>
                <a:endParaRPr lang="en-IN"/>
              </a:p>
            </p:txBody>
          </p:sp>
        </p:grpSp>
        <p:cxnSp>
          <p:nvCxnSpPr>
            <p:cNvPr id="13" name="Straight Arrow Connector 12"/>
            <p:cNvCxnSpPr>
              <a:endCxn id="36870" idx="3"/>
            </p:cNvCxnSpPr>
            <p:nvPr/>
          </p:nvCxnSpPr>
          <p:spPr>
            <a:xfrm flipV="1">
              <a:off x="2209800" y="4225925"/>
              <a:ext cx="1219200" cy="1936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6870" name="Text Box 10"/>
            <p:cNvSpPr txBox="1">
              <a:spLocks noChangeArrowheads="1"/>
            </p:cNvSpPr>
            <p:nvPr/>
          </p:nvSpPr>
          <p:spPr bwMode="auto">
            <a:xfrm>
              <a:off x="914400" y="3810000"/>
              <a:ext cx="2514600" cy="830997"/>
            </a:xfrm>
            <a:prstGeom prst="rect">
              <a:avLst/>
            </a:prstGeom>
            <a:noFill/>
            <a:ln w="9525">
              <a:noFill/>
              <a:miter lim="800000"/>
              <a:headEnd/>
              <a:tailEnd/>
            </a:ln>
          </p:spPr>
          <p:txBody>
            <a:bodyPr>
              <a:spAutoFit/>
            </a:bodyPr>
            <a:lstStyle/>
            <a:p>
              <a:pPr rtl="0">
                <a:spcBef>
                  <a:spcPct val="50000"/>
                </a:spcBef>
              </a:pPr>
              <a:r>
                <a:rPr lang="en-US">
                  <a:cs typeface="Tahoma" pitchFamily="34" charset="0"/>
                </a:rPr>
                <a:t>Labial margin convex</a:t>
              </a:r>
            </a:p>
          </p:txBody>
        </p:sp>
        <p:sp>
          <p:nvSpPr>
            <p:cNvPr id="36871" name="Text Box 10"/>
            <p:cNvSpPr txBox="1">
              <a:spLocks noChangeArrowheads="1"/>
            </p:cNvSpPr>
            <p:nvPr/>
          </p:nvSpPr>
          <p:spPr bwMode="auto">
            <a:xfrm>
              <a:off x="6248400" y="3124200"/>
              <a:ext cx="2514600" cy="830997"/>
            </a:xfrm>
            <a:prstGeom prst="rect">
              <a:avLst/>
            </a:prstGeom>
            <a:noFill/>
            <a:ln w="9525">
              <a:noFill/>
              <a:miter lim="800000"/>
              <a:headEnd/>
              <a:tailEnd/>
            </a:ln>
          </p:spPr>
          <p:txBody>
            <a:bodyPr>
              <a:spAutoFit/>
            </a:bodyPr>
            <a:lstStyle/>
            <a:p>
              <a:pPr rtl="0">
                <a:spcBef>
                  <a:spcPct val="50000"/>
                </a:spcBef>
              </a:pPr>
              <a:r>
                <a:rPr lang="en-US">
                  <a:cs typeface="Tahoma" pitchFamily="34" charset="0"/>
                </a:rPr>
                <a:t>Convex near cingulum</a:t>
              </a:r>
            </a:p>
          </p:txBody>
        </p:sp>
        <p:sp>
          <p:nvSpPr>
            <p:cNvPr id="36872" name="Text Box 10"/>
            <p:cNvSpPr txBox="1">
              <a:spLocks noChangeArrowheads="1"/>
            </p:cNvSpPr>
            <p:nvPr/>
          </p:nvSpPr>
          <p:spPr bwMode="auto">
            <a:xfrm>
              <a:off x="5943600" y="4343400"/>
              <a:ext cx="2514600" cy="830997"/>
            </a:xfrm>
            <a:prstGeom prst="rect">
              <a:avLst/>
            </a:prstGeom>
            <a:noFill/>
            <a:ln w="9525">
              <a:noFill/>
              <a:miter lim="800000"/>
              <a:headEnd/>
              <a:tailEnd/>
            </a:ln>
          </p:spPr>
          <p:txBody>
            <a:bodyPr>
              <a:spAutoFit/>
            </a:bodyPr>
            <a:lstStyle/>
            <a:p>
              <a:pPr rtl="0">
                <a:spcBef>
                  <a:spcPct val="50000"/>
                </a:spcBef>
              </a:pPr>
              <a:r>
                <a:rPr lang="en-US">
                  <a:cs typeface="Tahoma" pitchFamily="34" charset="0"/>
                </a:rPr>
                <a:t>Concave in the middle</a:t>
              </a:r>
            </a:p>
          </p:txBody>
        </p:sp>
        <p:cxnSp>
          <p:nvCxnSpPr>
            <p:cNvPr id="19" name="Straight Arrow Connector 18"/>
            <p:cNvCxnSpPr/>
            <p:nvPr/>
          </p:nvCxnSpPr>
          <p:spPr>
            <a:xfrm rot="10800000">
              <a:off x="5105400" y="4648200"/>
              <a:ext cx="6858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rot="10800000">
              <a:off x="5715000" y="3429000"/>
              <a:ext cx="3810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4400" smtClean="0">
                <a:latin typeface="Bookman Old Style" pitchFamily="18" charset="0"/>
              </a:rPr>
              <a:t>Mesial aspect</a:t>
            </a:r>
            <a:endParaRPr lang="en-IN" smtClean="0"/>
          </a:p>
        </p:txBody>
      </p:sp>
      <p:sp>
        <p:nvSpPr>
          <p:cNvPr id="37891" name="TextBox 4"/>
          <p:cNvSpPr txBox="1">
            <a:spLocks noChangeArrowheads="1"/>
          </p:cNvSpPr>
          <p:nvPr/>
        </p:nvSpPr>
        <p:spPr bwMode="auto">
          <a:xfrm>
            <a:off x="3429000" y="3422809"/>
            <a:ext cx="5257800" cy="2215991"/>
          </a:xfrm>
          <a:prstGeom prst="rect">
            <a:avLst/>
          </a:prstGeom>
          <a:noFill/>
          <a:ln w="9525">
            <a:noFill/>
            <a:miter lim="800000"/>
            <a:headEnd/>
            <a:tailEnd/>
          </a:ln>
        </p:spPr>
        <p:txBody>
          <a:bodyPr>
            <a:spAutoFit/>
          </a:bodyPr>
          <a:lstStyle/>
          <a:p>
            <a:endParaRPr lang="en-US" dirty="0"/>
          </a:p>
          <a:p>
            <a:endParaRPr lang="en-US" dirty="0"/>
          </a:p>
          <a:p>
            <a:r>
              <a:rPr lang="en-US" sz="2400" b="1" dirty="0" err="1"/>
              <a:t>Mesial</a:t>
            </a:r>
            <a:r>
              <a:rPr lang="en-US" sz="2400" b="1" dirty="0"/>
              <a:t> contact area – </a:t>
            </a:r>
            <a:r>
              <a:rPr lang="en-US" sz="2400" b="1" dirty="0" smtClean="0"/>
              <a:t>at junction of middle &amp; </a:t>
            </a:r>
            <a:r>
              <a:rPr lang="en-US" sz="2400" b="1" dirty="0" err="1"/>
              <a:t>incisal</a:t>
            </a:r>
            <a:r>
              <a:rPr lang="en-US" sz="2400" b="1" dirty="0"/>
              <a:t> 3</a:t>
            </a:r>
            <a:r>
              <a:rPr lang="en-US" sz="2400" b="1" baseline="30000" dirty="0"/>
              <a:t>rd</a:t>
            </a:r>
            <a:r>
              <a:rPr lang="en-US" sz="2400" b="1" dirty="0"/>
              <a:t> </a:t>
            </a:r>
            <a:endParaRPr lang="en-IN" sz="2400" b="1" dirty="0"/>
          </a:p>
          <a:p>
            <a:endParaRPr lang="en-US" dirty="0"/>
          </a:p>
          <a:p>
            <a:r>
              <a:rPr lang="en-US" dirty="0"/>
              <a:t>The </a:t>
            </a:r>
            <a:r>
              <a:rPr lang="en-US" dirty="0" err="1"/>
              <a:t>incisal</a:t>
            </a:r>
            <a:r>
              <a:rPr lang="en-US" dirty="0"/>
              <a:t> edge is rounded</a:t>
            </a:r>
          </a:p>
          <a:p>
            <a:endParaRPr lang="en-US" dirty="0"/>
          </a:p>
        </p:txBody>
      </p:sp>
      <p:pic>
        <p:nvPicPr>
          <p:cNvPr id="37892" name="Picture 2"/>
          <p:cNvPicPr>
            <a:picLocks noGrp="1" noChangeAspect="1" noChangeArrowheads="1"/>
          </p:cNvPicPr>
          <p:nvPr>
            <p:ph idx="1"/>
          </p:nvPr>
        </p:nvPicPr>
        <p:blipFill>
          <a:blip r:embed="rId2"/>
          <a:srcRect l="42242" t="41051" r="41379" b="17969"/>
          <a:stretch>
            <a:fillRect/>
          </a:stretch>
        </p:blipFill>
        <p:spPr>
          <a:xfrm>
            <a:off x="914400" y="1600200"/>
            <a:ext cx="1828800" cy="3429000"/>
          </a:xfrm>
          <a:noFill/>
        </p:spPr>
      </p:pic>
      <p:cxnSp>
        <p:nvCxnSpPr>
          <p:cNvPr id="6" name="Straight Arrow Connector 5"/>
          <p:cNvCxnSpPr/>
          <p:nvPr/>
        </p:nvCxnSpPr>
        <p:spPr bwMode="auto">
          <a:xfrm>
            <a:off x="1905000" y="4648200"/>
            <a:ext cx="1524000" cy="45720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bwMode="auto">
          <a:xfrm>
            <a:off x="1828800" y="4267200"/>
            <a:ext cx="1371600" cy="7620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9" name="Oval 8"/>
          <p:cNvSpPr/>
          <p:nvPr/>
        </p:nvSpPr>
        <p:spPr bwMode="auto">
          <a:xfrm>
            <a:off x="1676400" y="4191000"/>
            <a:ext cx="228600" cy="228600"/>
          </a:xfrm>
          <a:prstGeom prst="ellipse">
            <a:avLst/>
          </a:prstGeom>
          <a:solidFill>
            <a:schemeClr val="bg2"/>
          </a:solidFill>
          <a:ln w="9525"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IN"/>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57200" y="304800"/>
            <a:ext cx="8229600" cy="2590800"/>
          </a:xfrm>
          <a:prstGeom prst="rect">
            <a:avLst/>
          </a:prstGeom>
        </p:spPr>
        <p:txBody>
          <a:bodyPr/>
          <a:lstStyle/>
          <a:p>
            <a:pPr marL="342900" indent="-342900" rtl="0">
              <a:spcBef>
                <a:spcPct val="20000"/>
              </a:spcBef>
              <a:buClr>
                <a:schemeClr val="accent1"/>
              </a:buClr>
              <a:buSzPct val="65000"/>
              <a:buFont typeface="Wingdings" pitchFamily="2" charset="2"/>
              <a:buChar char="n"/>
              <a:defRPr/>
            </a:pPr>
            <a:r>
              <a:rPr lang="en-US" sz="2400" kern="0" dirty="0">
                <a:solidFill>
                  <a:schemeClr val="tx2"/>
                </a:solidFill>
                <a:latin typeface="Comic Sans MS" pitchFamily="66" charset="0"/>
                <a:cs typeface="+mn-cs"/>
              </a:rPr>
              <a:t>Mesial curvature of cervical </a:t>
            </a:r>
            <a:r>
              <a:rPr lang="en-US" sz="2400" kern="0" dirty="0" smtClean="0">
                <a:solidFill>
                  <a:schemeClr val="tx2"/>
                </a:solidFill>
                <a:latin typeface="Comic Sans MS" pitchFamily="66" charset="0"/>
                <a:cs typeface="+mn-cs"/>
              </a:rPr>
              <a:t>line</a:t>
            </a:r>
            <a:endParaRPr lang="en-US" sz="24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4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r>
              <a:rPr lang="en-US" sz="2400" kern="0" dirty="0">
                <a:solidFill>
                  <a:schemeClr val="tx2"/>
                </a:solidFill>
                <a:latin typeface="Comic Sans MS" pitchFamily="66" charset="0"/>
                <a:cs typeface="+mn-cs"/>
              </a:rPr>
              <a:t>The average depth of cervical line is </a:t>
            </a:r>
            <a:r>
              <a:rPr lang="en-US" sz="2400" kern="0" dirty="0" smtClean="0">
                <a:solidFill>
                  <a:schemeClr val="tx2"/>
                </a:solidFill>
                <a:latin typeface="Comic Sans MS" pitchFamily="66" charset="0"/>
                <a:cs typeface="+mn-cs"/>
              </a:rPr>
              <a:t>3 mm</a:t>
            </a:r>
            <a:endParaRPr lang="en-US" sz="24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24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r>
              <a:rPr lang="en-US" sz="2400" kern="0" dirty="0">
                <a:solidFill>
                  <a:schemeClr val="tx2"/>
                </a:solidFill>
                <a:latin typeface="Comic Sans MS" pitchFamily="66" charset="0"/>
                <a:cs typeface="+mn-cs"/>
              </a:rPr>
              <a:t>The cervical line on the </a:t>
            </a:r>
            <a:r>
              <a:rPr lang="en-US" sz="2400" kern="0" dirty="0" err="1">
                <a:solidFill>
                  <a:schemeClr val="tx2"/>
                </a:solidFill>
                <a:latin typeface="Comic Sans MS" pitchFamily="66" charset="0"/>
                <a:cs typeface="+mn-cs"/>
              </a:rPr>
              <a:t>mesial</a:t>
            </a:r>
            <a:r>
              <a:rPr lang="en-US" sz="2400" kern="0" dirty="0">
                <a:solidFill>
                  <a:schemeClr val="tx2"/>
                </a:solidFill>
                <a:latin typeface="Comic Sans MS" pitchFamily="66" charset="0"/>
                <a:cs typeface="+mn-cs"/>
              </a:rPr>
              <a:t> curves </a:t>
            </a:r>
            <a:r>
              <a:rPr lang="en-US" sz="2400" kern="0" dirty="0" err="1">
                <a:solidFill>
                  <a:schemeClr val="tx2"/>
                </a:solidFill>
                <a:latin typeface="Comic Sans MS" pitchFamily="66" charset="0"/>
                <a:cs typeface="+mn-cs"/>
              </a:rPr>
              <a:t>incisally</a:t>
            </a:r>
            <a:endParaRPr lang="en-US" sz="36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ar-SA" sz="3600" kern="0" dirty="0">
              <a:solidFill>
                <a:schemeClr val="tx2"/>
              </a:solidFill>
              <a:latin typeface="Comic Sans MS" pitchFamily="66" charset="0"/>
              <a:cs typeface="+mn-cs"/>
            </a:endParaRPr>
          </a:p>
          <a:p>
            <a:pPr marL="342900" indent="-342900" rtl="0">
              <a:spcBef>
                <a:spcPct val="20000"/>
              </a:spcBef>
              <a:buClr>
                <a:schemeClr val="accent1"/>
              </a:buClr>
              <a:buSzPct val="65000"/>
              <a:buFont typeface="Wingdings" pitchFamily="2" charset="2"/>
              <a:buChar char="n"/>
              <a:defRPr/>
            </a:pPr>
            <a:endParaRPr lang="en-US" sz="3600" kern="0" dirty="0">
              <a:solidFill>
                <a:schemeClr val="tx2"/>
              </a:solidFill>
              <a:latin typeface="Comic Sans MS" pitchFamily="66" charset="0"/>
              <a:cs typeface="+mn-cs"/>
            </a:endParaRPr>
          </a:p>
        </p:txBody>
      </p:sp>
      <p:grpSp>
        <p:nvGrpSpPr>
          <p:cNvPr id="2" name="Group 11"/>
          <p:cNvGrpSpPr>
            <a:grpSpLocks/>
          </p:cNvGrpSpPr>
          <p:nvPr/>
        </p:nvGrpSpPr>
        <p:grpSpPr bwMode="auto">
          <a:xfrm>
            <a:off x="4419600" y="3352800"/>
            <a:ext cx="5029200" cy="3276600"/>
            <a:chOff x="3352800" y="2743200"/>
            <a:chExt cx="5029200" cy="3276600"/>
          </a:xfrm>
        </p:grpSpPr>
        <p:grpSp>
          <p:nvGrpSpPr>
            <p:cNvPr id="3" name="Group 7"/>
            <p:cNvGrpSpPr>
              <a:grpSpLocks/>
            </p:cNvGrpSpPr>
            <p:nvPr/>
          </p:nvGrpSpPr>
          <p:grpSpPr bwMode="auto">
            <a:xfrm>
              <a:off x="3352800" y="2743200"/>
              <a:ext cx="2362200" cy="3276600"/>
              <a:chOff x="3352800" y="2743200"/>
              <a:chExt cx="2362200" cy="3276600"/>
            </a:xfrm>
          </p:grpSpPr>
          <p:pic>
            <p:nvPicPr>
              <p:cNvPr id="38920" name="Picture 8" descr="mesial"/>
              <p:cNvPicPr>
                <a:picLocks noChangeAspect="1" noChangeArrowheads="1"/>
              </p:cNvPicPr>
              <p:nvPr/>
            </p:nvPicPr>
            <p:blipFill>
              <a:blip r:embed="rId2"/>
              <a:srcRect t="50769"/>
              <a:stretch>
                <a:fillRect/>
              </a:stretch>
            </p:blipFill>
            <p:spPr bwMode="auto">
              <a:xfrm>
                <a:off x="3352800" y="2743200"/>
                <a:ext cx="2362200" cy="3276600"/>
              </a:xfrm>
              <a:prstGeom prst="rect">
                <a:avLst/>
              </a:prstGeom>
              <a:noFill/>
              <a:ln w="9525">
                <a:noFill/>
                <a:miter lim="800000"/>
                <a:headEnd/>
                <a:tailEnd/>
              </a:ln>
            </p:spPr>
          </p:pic>
          <p:sp>
            <p:nvSpPr>
              <p:cNvPr id="7" name="Freeform 6"/>
              <p:cNvSpPr/>
              <p:nvPr/>
            </p:nvSpPr>
            <p:spPr bwMode="auto">
              <a:xfrm>
                <a:off x="3800475" y="2873375"/>
                <a:ext cx="1436688" cy="631825"/>
              </a:xfrm>
              <a:custGeom>
                <a:avLst/>
                <a:gdLst>
                  <a:gd name="connsiteX0" fmla="*/ 0 w 1436914"/>
                  <a:gd name="connsiteY0" fmla="*/ 130628 h 631371"/>
                  <a:gd name="connsiteX1" fmla="*/ 166254 w 1436914"/>
                  <a:gd name="connsiteY1" fmla="*/ 308758 h 631371"/>
                  <a:gd name="connsiteX2" fmla="*/ 344384 w 1436914"/>
                  <a:gd name="connsiteY2" fmla="*/ 463137 h 631371"/>
                  <a:gd name="connsiteX3" fmla="*/ 510639 w 1436914"/>
                  <a:gd name="connsiteY3" fmla="*/ 605641 h 631371"/>
                  <a:gd name="connsiteX4" fmla="*/ 724395 w 1436914"/>
                  <a:gd name="connsiteY4" fmla="*/ 617516 h 631371"/>
                  <a:gd name="connsiteX5" fmla="*/ 961901 w 1436914"/>
                  <a:gd name="connsiteY5" fmla="*/ 534389 h 631371"/>
                  <a:gd name="connsiteX6" fmla="*/ 1104405 w 1436914"/>
                  <a:gd name="connsiteY6" fmla="*/ 332509 h 631371"/>
                  <a:gd name="connsiteX7" fmla="*/ 1199408 w 1436914"/>
                  <a:gd name="connsiteY7" fmla="*/ 178129 h 631371"/>
                  <a:gd name="connsiteX8" fmla="*/ 1330036 w 1436914"/>
                  <a:gd name="connsiteY8" fmla="*/ 47501 h 631371"/>
                  <a:gd name="connsiteX9" fmla="*/ 1436914 w 1436914"/>
                  <a:gd name="connsiteY9" fmla="*/ 0 h 6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914" h="631371">
                    <a:moveTo>
                      <a:pt x="0" y="130628"/>
                    </a:moveTo>
                    <a:cubicBezTo>
                      <a:pt x="54428" y="191984"/>
                      <a:pt x="108857" y="253340"/>
                      <a:pt x="166254" y="308758"/>
                    </a:cubicBezTo>
                    <a:cubicBezTo>
                      <a:pt x="223651" y="364176"/>
                      <a:pt x="344384" y="463137"/>
                      <a:pt x="344384" y="463137"/>
                    </a:cubicBezTo>
                    <a:cubicBezTo>
                      <a:pt x="401782" y="512618"/>
                      <a:pt x="447304" y="579911"/>
                      <a:pt x="510639" y="605641"/>
                    </a:cubicBezTo>
                    <a:cubicBezTo>
                      <a:pt x="573974" y="631371"/>
                      <a:pt x="649185" y="629391"/>
                      <a:pt x="724395" y="617516"/>
                    </a:cubicBezTo>
                    <a:cubicBezTo>
                      <a:pt x="799605" y="605641"/>
                      <a:pt x="898566" y="581890"/>
                      <a:pt x="961901" y="534389"/>
                    </a:cubicBezTo>
                    <a:cubicBezTo>
                      <a:pt x="1025236" y="486888"/>
                      <a:pt x="1064821" y="391885"/>
                      <a:pt x="1104405" y="332509"/>
                    </a:cubicBezTo>
                    <a:cubicBezTo>
                      <a:pt x="1143989" y="273133"/>
                      <a:pt x="1161803" y="225630"/>
                      <a:pt x="1199408" y="178129"/>
                    </a:cubicBezTo>
                    <a:cubicBezTo>
                      <a:pt x="1237013" y="130628"/>
                      <a:pt x="1290452" y="77189"/>
                      <a:pt x="1330036" y="47501"/>
                    </a:cubicBezTo>
                    <a:cubicBezTo>
                      <a:pt x="1369620" y="17813"/>
                      <a:pt x="1403267" y="8906"/>
                      <a:pt x="1436914" y="0"/>
                    </a:cubicBezTo>
                  </a:path>
                </a:pathLst>
              </a:custGeom>
              <a:noFill/>
              <a:ln w="28575" cap="flat" cmpd="sng" algn="ctr">
                <a:solidFill>
                  <a:schemeClr val="tx1">
                    <a:lumMod val="95000"/>
                    <a:lumOff val="5000"/>
                  </a:schemeClr>
                </a:solidFill>
                <a:prstDash val="lgDash"/>
                <a:round/>
                <a:headEnd type="none" w="med" len="med"/>
                <a:tailEnd type="none" w="med" len="med"/>
              </a:ln>
              <a:effectLst/>
            </p:spPr>
            <p:txBody>
              <a:bodyPr/>
              <a:lstStyle/>
              <a:p>
                <a:pPr>
                  <a:defRPr/>
                </a:pPr>
                <a:endParaRPr lang="en-IN"/>
              </a:p>
            </p:txBody>
          </p:sp>
        </p:grpSp>
        <p:sp>
          <p:nvSpPr>
            <p:cNvPr id="38918" name="Text Box 10"/>
            <p:cNvSpPr txBox="1">
              <a:spLocks noChangeArrowheads="1"/>
            </p:cNvSpPr>
            <p:nvPr/>
          </p:nvSpPr>
          <p:spPr bwMode="auto">
            <a:xfrm>
              <a:off x="5867400" y="2819400"/>
              <a:ext cx="2514600" cy="461665"/>
            </a:xfrm>
            <a:prstGeom prst="rect">
              <a:avLst/>
            </a:prstGeom>
            <a:noFill/>
            <a:ln w="9525">
              <a:noFill/>
              <a:miter lim="800000"/>
              <a:headEnd/>
              <a:tailEnd/>
            </a:ln>
          </p:spPr>
          <p:txBody>
            <a:bodyPr>
              <a:spAutoFit/>
            </a:bodyPr>
            <a:lstStyle/>
            <a:p>
              <a:pPr rtl="0">
                <a:spcBef>
                  <a:spcPct val="50000"/>
                </a:spcBef>
              </a:pPr>
              <a:r>
                <a:rPr lang="en-US">
                  <a:cs typeface="Tahoma" pitchFamily="34" charset="0"/>
                </a:rPr>
                <a:t>Cervical line</a:t>
              </a:r>
            </a:p>
          </p:txBody>
        </p:sp>
        <p:cxnSp>
          <p:nvCxnSpPr>
            <p:cNvPr id="10" name="Straight Arrow Connector 9"/>
            <p:cNvCxnSpPr>
              <a:stCxn id="38918" idx="1"/>
            </p:cNvCxnSpPr>
            <p:nvPr/>
          </p:nvCxnSpPr>
          <p:spPr>
            <a:xfrm rot="10800000" flipV="1">
              <a:off x="5029200" y="3049588"/>
              <a:ext cx="838200" cy="1508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cxnSp>
        <p:nvCxnSpPr>
          <p:cNvPr id="38916" name="Straight Arrow Connector 10"/>
          <p:cNvCxnSpPr>
            <a:cxnSpLocks noChangeShapeType="1"/>
          </p:cNvCxnSpPr>
          <p:nvPr/>
        </p:nvCxnSpPr>
        <p:spPr bwMode="auto">
          <a:xfrm rot="5400000">
            <a:off x="5145088" y="3924300"/>
            <a:ext cx="836612" cy="1588"/>
          </a:xfrm>
          <a:prstGeom prst="straightConnector1">
            <a:avLst/>
          </a:prstGeom>
          <a:noFill/>
          <a:ln w="9525" algn="ctr">
            <a:solidFill>
              <a:srgbClr val="C00000"/>
            </a:solidFill>
            <a:round/>
            <a:headEnd type="arrow" w="med" len="med"/>
            <a:tailEnd type="arrow" w="med" len="med"/>
          </a:ln>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descr="E:\Users\Dr.Shudhanshu Dixit\1st molar\20120513_052904.JPG"/>
          <p:cNvPicPr>
            <a:picLocks noGrp="1" noChangeAspect="1" noChangeArrowheads="1"/>
          </p:cNvPicPr>
          <p:nvPr>
            <p:ph idx="1"/>
          </p:nvPr>
        </p:nvPicPr>
        <p:blipFill>
          <a:blip r:embed="rId2">
            <a:lum bright="20000" contrast="40000"/>
          </a:blip>
          <a:srcRect l="53837" t="23571" r="8330" b="23331"/>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DISTAL ASPECT</a:t>
            </a:r>
            <a:endParaRPr lang="en-US" dirty="0"/>
          </a:p>
        </p:txBody>
      </p:sp>
      <p:sp>
        <p:nvSpPr>
          <p:cNvPr id="3" name="Content Placeholder 2"/>
          <p:cNvSpPr>
            <a:spLocks noGrp="1"/>
          </p:cNvSpPr>
          <p:nvPr>
            <p:ph idx="1"/>
          </p:nvPr>
        </p:nvSpPr>
        <p:spPr/>
        <p:txBody>
          <a:bodyPr>
            <a:normAutofit/>
          </a:bodyPr>
          <a:lstStyle/>
          <a:p>
            <a:pPr>
              <a:lnSpc>
                <a:spcPct val="150000"/>
              </a:lnSpc>
            </a:pPr>
            <a:r>
              <a:rPr lang="en-US" sz="2800" dirty="0" smtClean="0"/>
              <a:t>The width of the crown distally appears thicker than </a:t>
            </a:r>
            <a:r>
              <a:rPr lang="en-US" sz="2800" dirty="0" err="1" smtClean="0"/>
              <a:t>mesial</a:t>
            </a:r>
            <a:r>
              <a:rPr lang="en-US" sz="2800" dirty="0" smtClean="0"/>
              <a:t> aspect.</a:t>
            </a:r>
          </a:p>
          <a:p>
            <a:pPr>
              <a:lnSpc>
                <a:spcPct val="150000"/>
              </a:lnSpc>
            </a:pPr>
            <a:endParaRPr lang="en-US" sz="2800" dirty="0" smtClean="0"/>
          </a:p>
          <a:p>
            <a:pPr>
              <a:lnSpc>
                <a:spcPct val="150000"/>
              </a:lnSpc>
            </a:pPr>
            <a:r>
              <a:rPr lang="en-US" sz="2800" dirty="0" smtClean="0"/>
              <a:t>Presence of developmental groove distally on the crown extending on the root</a:t>
            </a:r>
            <a:endParaRPr 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0" y="304800"/>
            <a:ext cx="9144000" cy="2362200"/>
          </a:xfrm>
        </p:spPr>
        <p:txBody>
          <a:bodyPr/>
          <a:lstStyle/>
          <a:p>
            <a:pPr algn="l" rtl="0" eaLnBrk="1" hangingPunct="1">
              <a:buFont typeface="Wingdings" pitchFamily="2" charset="2"/>
              <a:buNone/>
            </a:pPr>
            <a:r>
              <a:rPr lang="en-US" sz="2800" smtClean="0">
                <a:latin typeface="Bookman Old Style" pitchFamily="18" charset="0"/>
              </a:rPr>
              <a:t>	Distal aspect</a:t>
            </a:r>
          </a:p>
          <a:p>
            <a:pPr algn="l" rtl="0" eaLnBrk="1" hangingPunct="1"/>
            <a:r>
              <a:rPr lang="en-US" sz="2400" smtClean="0">
                <a:solidFill>
                  <a:schemeClr val="tx2"/>
                </a:solidFill>
                <a:latin typeface="Comic Sans MS" pitchFamily="66" charset="0"/>
              </a:rPr>
              <a:t>Labial outline : the labial margin is convex &amp; curves smoothly</a:t>
            </a:r>
          </a:p>
          <a:p>
            <a:pPr algn="l" rtl="0" eaLnBrk="1" hangingPunct="1">
              <a:buFont typeface="Wingdings" pitchFamily="2" charset="2"/>
              <a:buNone/>
            </a:pPr>
            <a:endParaRPr lang="en-US" sz="2400" smtClean="0">
              <a:solidFill>
                <a:schemeClr val="tx2"/>
              </a:solidFill>
              <a:latin typeface="Comic Sans MS" pitchFamily="66" charset="0"/>
            </a:endParaRPr>
          </a:p>
          <a:p>
            <a:pPr algn="l" rtl="0" eaLnBrk="1" hangingPunct="1"/>
            <a:r>
              <a:rPr lang="en-US" sz="2400" smtClean="0">
                <a:solidFill>
                  <a:schemeClr val="tx2"/>
                </a:solidFill>
                <a:latin typeface="Comic Sans MS" pitchFamily="66" charset="0"/>
              </a:rPr>
              <a:t>Lingual outline : is ‘S’ shaped, being convex near cingulum and concave in the middle</a:t>
            </a:r>
          </a:p>
          <a:p>
            <a:pPr algn="l" rtl="0" eaLnBrk="1" hangingPunct="1"/>
            <a:endParaRPr lang="en-US" sz="2400" smtClean="0">
              <a:solidFill>
                <a:schemeClr val="tx2"/>
              </a:solidFill>
              <a:latin typeface="Comic Sans MS" pitchFamily="66" charset="0"/>
            </a:endParaRPr>
          </a:p>
          <a:p>
            <a:pPr algn="l" rtl="0" eaLnBrk="1" hangingPunct="1"/>
            <a:endParaRPr lang="ar-SA" sz="2800" smtClean="0">
              <a:solidFill>
                <a:schemeClr val="tx2"/>
              </a:solidFill>
              <a:latin typeface="Comic Sans MS" pitchFamily="66" charset="0"/>
            </a:endParaRPr>
          </a:p>
          <a:p>
            <a:pPr algn="l" rtl="0" eaLnBrk="1" hangingPunct="1"/>
            <a:endParaRPr lang="en-US" sz="2800" smtClean="0">
              <a:solidFill>
                <a:schemeClr val="tx2"/>
              </a:solidFill>
              <a:latin typeface="Comic Sans MS" pitchFamily="66" charset="0"/>
            </a:endParaRPr>
          </a:p>
        </p:txBody>
      </p:sp>
      <p:grpSp>
        <p:nvGrpSpPr>
          <p:cNvPr id="2" name="Group 25"/>
          <p:cNvGrpSpPr>
            <a:grpSpLocks/>
          </p:cNvGrpSpPr>
          <p:nvPr/>
        </p:nvGrpSpPr>
        <p:grpSpPr bwMode="auto">
          <a:xfrm flipH="1">
            <a:off x="914400" y="2743200"/>
            <a:ext cx="8001000" cy="3276600"/>
            <a:chOff x="304800" y="2743200"/>
            <a:chExt cx="8001000" cy="3276600"/>
          </a:xfrm>
        </p:grpSpPr>
        <p:grpSp>
          <p:nvGrpSpPr>
            <p:cNvPr id="3" name="Group 11"/>
            <p:cNvGrpSpPr>
              <a:grpSpLocks/>
            </p:cNvGrpSpPr>
            <p:nvPr/>
          </p:nvGrpSpPr>
          <p:grpSpPr bwMode="auto">
            <a:xfrm>
              <a:off x="3352800" y="2743200"/>
              <a:ext cx="2362200" cy="3276600"/>
              <a:chOff x="3733800" y="3124200"/>
              <a:chExt cx="1725613" cy="2438400"/>
            </a:xfrm>
          </p:grpSpPr>
          <p:pic>
            <p:nvPicPr>
              <p:cNvPr id="41995" name="Picture 8" descr="mesial"/>
              <p:cNvPicPr>
                <a:picLocks noChangeAspect="1" noChangeArrowheads="1"/>
              </p:cNvPicPr>
              <p:nvPr/>
            </p:nvPicPr>
            <p:blipFill>
              <a:blip r:embed="rId2"/>
              <a:srcRect t="50769"/>
              <a:stretch>
                <a:fillRect/>
              </a:stretch>
            </p:blipFill>
            <p:spPr bwMode="auto">
              <a:xfrm>
                <a:off x="3733800" y="3124200"/>
                <a:ext cx="1725613" cy="2438400"/>
              </a:xfrm>
              <a:prstGeom prst="rect">
                <a:avLst/>
              </a:prstGeom>
              <a:noFill/>
              <a:ln w="9525">
                <a:noFill/>
                <a:miter lim="800000"/>
                <a:headEnd/>
                <a:tailEnd/>
              </a:ln>
            </p:spPr>
          </p:pic>
          <p:sp>
            <p:nvSpPr>
              <p:cNvPr id="8" name="Freeform 7"/>
              <p:cNvSpPr/>
              <p:nvPr/>
            </p:nvSpPr>
            <p:spPr bwMode="auto">
              <a:xfrm>
                <a:off x="3772069" y="3432545"/>
                <a:ext cx="669139" cy="2017823"/>
              </a:xfrm>
              <a:custGeom>
                <a:avLst/>
                <a:gdLst>
                  <a:gd name="connsiteX0" fmla="*/ 87086 w 668976"/>
                  <a:gd name="connsiteY0" fmla="*/ 0 h 2018805"/>
                  <a:gd name="connsiteX1" fmla="*/ 63335 w 668976"/>
                  <a:gd name="connsiteY1" fmla="*/ 938150 h 2018805"/>
                  <a:gd name="connsiteX2" fmla="*/ 467096 w 668976"/>
                  <a:gd name="connsiteY2" fmla="*/ 1828800 h 2018805"/>
                  <a:gd name="connsiteX3" fmla="*/ 668976 w 668976"/>
                  <a:gd name="connsiteY3" fmla="*/ 2018805 h 2018805"/>
                  <a:gd name="connsiteX4" fmla="*/ 668976 w 668976"/>
                  <a:gd name="connsiteY4" fmla="*/ 2018805 h 2018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76" h="2018805">
                    <a:moveTo>
                      <a:pt x="87086" y="0"/>
                    </a:moveTo>
                    <a:cubicBezTo>
                      <a:pt x="43543" y="316675"/>
                      <a:pt x="0" y="633350"/>
                      <a:pt x="63335" y="938150"/>
                    </a:cubicBezTo>
                    <a:cubicBezTo>
                      <a:pt x="126670" y="1242950"/>
                      <a:pt x="366156" y="1648691"/>
                      <a:pt x="467096" y="1828800"/>
                    </a:cubicBezTo>
                    <a:cubicBezTo>
                      <a:pt x="568036" y="2008909"/>
                      <a:pt x="668976" y="2018805"/>
                      <a:pt x="668976" y="2018805"/>
                    </a:cubicBezTo>
                    <a:lnTo>
                      <a:pt x="668976" y="2018805"/>
                    </a:lnTo>
                  </a:path>
                </a:pathLst>
              </a:custGeom>
              <a:noFill/>
              <a:ln w="28575" cap="flat" cmpd="sng" algn="ctr">
                <a:solidFill>
                  <a:schemeClr val="bg1">
                    <a:lumMod val="95000"/>
                  </a:schemeClr>
                </a:solidFill>
                <a:prstDash val="lgDash"/>
                <a:round/>
                <a:headEnd type="none" w="med" len="med"/>
                <a:tailEnd type="none" w="med" len="med"/>
              </a:ln>
              <a:effectLst/>
            </p:spPr>
            <p:txBody>
              <a:bodyPr/>
              <a:lstStyle/>
              <a:p>
                <a:pPr>
                  <a:defRPr/>
                </a:pPr>
                <a:endParaRPr lang="en-IN"/>
              </a:p>
            </p:txBody>
          </p:sp>
          <p:sp>
            <p:nvSpPr>
              <p:cNvPr id="11" name="Freeform 10"/>
              <p:cNvSpPr/>
              <p:nvPr/>
            </p:nvSpPr>
            <p:spPr bwMode="auto">
              <a:xfrm>
                <a:off x="4877251" y="3316768"/>
                <a:ext cx="552011" cy="1865423"/>
              </a:xfrm>
              <a:custGeom>
                <a:avLst/>
                <a:gdLst>
                  <a:gd name="connsiteX0" fmla="*/ 492826 w 552203"/>
                  <a:gd name="connsiteY0" fmla="*/ 0 h 1864426"/>
                  <a:gd name="connsiteX1" fmla="*/ 552203 w 552203"/>
                  <a:gd name="connsiteY1" fmla="*/ 344384 h 1864426"/>
                  <a:gd name="connsiteX2" fmla="*/ 492826 w 552203"/>
                  <a:gd name="connsiteY2" fmla="*/ 581891 h 1864426"/>
                  <a:gd name="connsiteX3" fmla="*/ 302821 w 552203"/>
                  <a:gd name="connsiteY3" fmla="*/ 878774 h 1864426"/>
                  <a:gd name="connsiteX4" fmla="*/ 100940 w 552203"/>
                  <a:gd name="connsiteY4" fmla="*/ 1211283 h 1864426"/>
                  <a:gd name="connsiteX5" fmla="*/ 41564 w 552203"/>
                  <a:gd name="connsiteY5" fmla="*/ 1425039 h 1864426"/>
                  <a:gd name="connsiteX6" fmla="*/ 5938 w 552203"/>
                  <a:gd name="connsiteY6" fmla="*/ 1638794 h 1864426"/>
                  <a:gd name="connsiteX7" fmla="*/ 5938 w 552203"/>
                  <a:gd name="connsiteY7" fmla="*/ 1864426 h 1864426"/>
                  <a:gd name="connsiteX8" fmla="*/ 5938 w 552203"/>
                  <a:gd name="connsiteY8" fmla="*/ 1852550 h 18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203" h="1864426">
                    <a:moveTo>
                      <a:pt x="492826" y="0"/>
                    </a:moveTo>
                    <a:cubicBezTo>
                      <a:pt x="522514" y="123701"/>
                      <a:pt x="552203" y="247402"/>
                      <a:pt x="552203" y="344384"/>
                    </a:cubicBezTo>
                    <a:cubicBezTo>
                      <a:pt x="552203" y="441366"/>
                      <a:pt x="534390" y="492826"/>
                      <a:pt x="492826" y="581891"/>
                    </a:cubicBezTo>
                    <a:cubicBezTo>
                      <a:pt x="451262" y="670956"/>
                      <a:pt x="368135" y="773875"/>
                      <a:pt x="302821" y="878774"/>
                    </a:cubicBezTo>
                    <a:cubicBezTo>
                      <a:pt x="237507" y="983673"/>
                      <a:pt x="144483" y="1120239"/>
                      <a:pt x="100940" y="1211283"/>
                    </a:cubicBezTo>
                    <a:cubicBezTo>
                      <a:pt x="57397" y="1302327"/>
                      <a:pt x="57398" y="1353787"/>
                      <a:pt x="41564" y="1425039"/>
                    </a:cubicBezTo>
                    <a:cubicBezTo>
                      <a:pt x="25730" y="1496291"/>
                      <a:pt x="11876" y="1565563"/>
                      <a:pt x="5938" y="1638794"/>
                    </a:cubicBezTo>
                    <a:cubicBezTo>
                      <a:pt x="0" y="1712025"/>
                      <a:pt x="5938" y="1864426"/>
                      <a:pt x="5938" y="1864426"/>
                    </a:cubicBezTo>
                    <a:lnTo>
                      <a:pt x="5938" y="1852550"/>
                    </a:lnTo>
                  </a:path>
                </a:pathLst>
              </a:custGeom>
              <a:noFill/>
              <a:ln w="28575" cap="flat" cmpd="sng" algn="ctr">
                <a:solidFill>
                  <a:schemeClr val="bg1">
                    <a:lumMod val="95000"/>
                  </a:schemeClr>
                </a:solidFill>
                <a:prstDash val="lgDash"/>
                <a:round/>
                <a:headEnd type="none" w="med" len="med"/>
                <a:tailEnd type="none" w="med" len="med"/>
              </a:ln>
              <a:effectLst/>
            </p:spPr>
            <p:txBody>
              <a:bodyPr/>
              <a:lstStyle/>
              <a:p>
                <a:pPr>
                  <a:defRPr/>
                </a:pPr>
                <a:endParaRPr lang="en-IN"/>
              </a:p>
            </p:txBody>
          </p:sp>
        </p:grpSp>
        <p:cxnSp>
          <p:nvCxnSpPr>
            <p:cNvPr id="13" name="Straight Arrow Connector 12"/>
            <p:cNvCxnSpPr/>
            <p:nvPr/>
          </p:nvCxnSpPr>
          <p:spPr>
            <a:xfrm rot="10800000" flipH="1">
              <a:off x="2819400" y="4225925"/>
              <a:ext cx="609600" cy="1174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1990" name="Text Box 10"/>
            <p:cNvSpPr txBox="1">
              <a:spLocks noChangeArrowheads="1"/>
            </p:cNvSpPr>
            <p:nvPr/>
          </p:nvSpPr>
          <p:spPr bwMode="auto">
            <a:xfrm>
              <a:off x="304800" y="3810000"/>
              <a:ext cx="2514600" cy="830997"/>
            </a:xfrm>
            <a:prstGeom prst="rect">
              <a:avLst/>
            </a:prstGeom>
            <a:noFill/>
            <a:ln w="9525">
              <a:noFill/>
              <a:miter lim="800000"/>
              <a:headEnd/>
              <a:tailEnd/>
            </a:ln>
          </p:spPr>
          <p:txBody>
            <a:bodyPr>
              <a:spAutoFit/>
            </a:bodyPr>
            <a:lstStyle/>
            <a:p>
              <a:pPr rtl="0">
                <a:spcBef>
                  <a:spcPct val="50000"/>
                </a:spcBef>
              </a:pPr>
              <a:r>
                <a:rPr lang="en-US">
                  <a:cs typeface="Tahoma" pitchFamily="34" charset="0"/>
                </a:rPr>
                <a:t>Labial margin convex</a:t>
              </a:r>
            </a:p>
          </p:txBody>
        </p:sp>
        <p:sp>
          <p:nvSpPr>
            <p:cNvPr id="41991" name="Text Box 10"/>
            <p:cNvSpPr txBox="1">
              <a:spLocks noChangeArrowheads="1"/>
            </p:cNvSpPr>
            <p:nvPr/>
          </p:nvSpPr>
          <p:spPr bwMode="auto">
            <a:xfrm>
              <a:off x="5791200" y="3124200"/>
              <a:ext cx="2514600" cy="830997"/>
            </a:xfrm>
            <a:prstGeom prst="rect">
              <a:avLst/>
            </a:prstGeom>
            <a:noFill/>
            <a:ln w="9525">
              <a:noFill/>
              <a:miter lim="800000"/>
              <a:headEnd/>
              <a:tailEnd/>
            </a:ln>
          </p:spPr>
          <p:txBody>
            <a:bodyPr>
              <a:spAutoFit/>
            </a:bodyPr>
            <a:lstStyle/>
            <a:p>
              <a:pPr rtl="0">
                <a:spcBef>
                  <a:spcPct val="50000"/>
                </a:spcBef>
              </a:pPr>
              <a:r>
                <a:rPr lang="en-US">
                  <a:cs typeface="Tahoma" pitchFamily="34" charset="0"/>
                </a:rPr>
                <a:t>Convex near cingulum</a:t>
              </a:r>
            </a:p>
          </p:txBody>
        </p:sp>
        <p:sp>
          <p:nvSpPr>
            <p:cNvPr id="41992" name="Text Box 10"/>
            <p:cNvSpPr txBox="1">
              <a:spLocks noChangeArrowheads="1"/>
            </p:cNvSpPr>
            <p:nvPr/>
          </p:nvSpPr>
          <p:spPr bwMode="auto">
            <a:xfrm>
              <a:off x="5638800" y="4343400"/>
              <a:ext cx="2514600" cy="830997"/>
            </a:xfrm>
            <a:prstGeom prst="rect">
              <a:avLst/>
            </a:prstGeom>
            <a:noFill/>
            <a:ln w="9525">
              <a:noFill/>
              <a:miter lim="800000"/>
              <a:headEnd/>
              <a:tailEnd/>
            </a:ln>
          </p:spPr>
          <p:txBody>
            <a:bodyPr>
              <a:spAutoFit/>
            </a:bodyPr>
            <a:lstStyle/>
            <a:p>
              <a:pPr rtl="0">
                <a:spcBef>
                  <a:spcPct val="50000"/>
                </a:spcBef>
              </a:pPr>
              <a:r>
                <a:rPr lang="en-US">
                  <a:cs typeface="Tahoma" pitchFamily="34" charset="0"/>
                </a:rPr>
                <a:t>Concave in the middle</a:t>
              </a:r>
            </a:p>
          </p:txBody>
        </p:sp>
        <p:cxnSp>
          <p:nvCxnSpPr>
            <p:cNvPr id="19" name="Straight Arrow Connector 18"/>
            <p:cNvCxnSpPr/>
            <p:nvPr/>
          </p:nvCxnSpPr>
          <p:spPr>
            <a:xfrm flipH="1" flipV="1">
              <a:off x="5105400" y="4648200"/>
              <a:ext cx="9144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H="1" flipV="1">
              <a:off x="5715000" y="3429000"/>
              <a:ext cx="685800" cy="76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277813"/>
            <a:ext cx="8686800" cy="1139825"/>
          </a:xfrm>
        </p:spPr>
        <p:txBody>
          <a:bodyPr>
            <a:normAutofit fontScale="90000"/>
          </a:bodyPr>
          <a:lstStyle/>
          <a:p>
            <a:r>
              <a:rPr lang="en-US" sz="3600" b="1" dirty="0" smtClean="0"/>
              <a:t>Only 4 differences  </a:t>
            </a:r>
            <a:r>
              <a:rPr lang="en-US" sz="3600" dirty="0" smtClean="0"/>
              <a:t>(compared to </a:t>
            </a:r>
            <a:r>
              <a:rPr lang="en-US" sz="3600" dirty="0" err="1" smtClean="0"/>
              <a:t>mesial</a:t>
            </a:r>
            <a:r>
              <a:rPr lang="en-US" sz="3600" dirty="0" smtClean="0"/>
              <a:t> aspect)</a:t>
            </a:r>
            <a:endParaRPr lang="en-IN" sz="3600" dirty="0" smtClean="0"/>
          </a:p>
        </p:txBody>
      </p:sp>
      <p:sp>
        <p:nvSpPr>
          <p:cNvPr id="43011" name="Content Placeholder 2"/>
          <p:cNvSpPr>
            <a:spLocks noGrp="1"/>
          </p:cNvSpPr>
          <p:nvPr>
            <p:ph idx="1"/>
          </p:nvPr>
        </p:nvSpPr>
        <p:spPr>
          <a:xfrm>
            <a:off x="457200" y="1600200"/>
            <a:ext cx="4191000" cy="4530725"/>
          </a:xfrm>
        </p:spPr>
        <p:txBody>
          <a:bodyPr>
            <a:normAutofit fontScale="92500"/>
          </a:bodyPr>
          <a:lstStyle/>
          <a:p>
            <a:pPr algn="l">
              <a:buFont typeface="Wingdings" pitchFamily="2" charset="2"/>
              <a:buNone/>
            </a:pPr>
            <a:r>
              <a:rPr lang="en-US" sz="2400" dirty="0" smtClean="0"/>
              <a:t>The crown appears </a:t>
            </a:r>
            <a:r>
              <a:rPr lang="en-US" sz="2400" b="1" u="sng" dirty="0" smtClean="0"/>
              <a:t>thicker</a:t>
            </a:r>
            <a:r>
              <a:rPr lang="en-US" sz="2400" dirty="0" smtClean="0"/>
              <a:t> than the </a:t>
            </a:r>
            <a:r>
              <a:rPr lang="en-US" sz="2400" dirty="0" err="1" smtClean="0"/>
              <a:t>mesial</a:t>
            </a:r>
            <a:r>
              <a:rPr lang="en-US" sz="2400" dirty="0" smtClean="0"/>
              <a:t> aspect</a:t>
            </a:r>
          </a:p>
          <a:p>
            <a:pPr algn="l">
              <a:buFont typeface="Wingdings" pitchFamily="2" charset="2"/>
              <a:buNone/>
            </a:pPr>
            <a:endParaRPr lang="en-US" sz="2400" dirty="0" smtClean="0"/>
          </a:p>
          <a:p>
            <a:pPr algn="l">
              <a:buFont typeface="Wingdings" pitchFamily="2" charset="2"/>
              <a:buNone/>
            </a:pPr>
            <a:r>
              <a:rPr lang="en-US" sz="2400" dirty="0" smtClean="0"/>
              <a:t>Presence of </a:t>
            </a:r>
            <a:r>
              <a:rPr lang="en-US" sz="2400" b="1" dirty="0" smtClean="0"/>
              <a:t>developmental groove </a:t>
            </a:r>
            <a:r>
              <a:rPr lang="en-US" sz="2400" dirty="0" smtClean="0"/>
              <a:t>on distal aspect of root</a:t>
            </a:r>
          </a:p>
          <a:p>
            <a:pPr algn="l">
              <a:buFont typeface="Wingdings" pitchFamily="2" charset="2"/>
              <a:buNone/>
            </a:pPr>
            <a:endParaRPr lang="en-US" sz="2400" dirty="0" smtClean="0"/>
          </a:p>
          <a:p>
            <a:pPr algn="l">
              <a:buFont typeface="Wingdings" pitchFamily="2" charset="2"/>
              <a:buNone/>
            </a:pPr>
            <a:r>
              <a:rPr lang="en-US" sz="2400" dirty="0" smtClean="0"/>
              <a:t>The curvature of cervical line is </a:t>
            </a:r>
            <a:r>
              <a:rPr lang="en-US" sz="2400" b="1" u="sng" dirty="0" smtClean="0"/>
              <a:t>less</a:t>
            </a:r>
            <a:r>
              <a:rPr lang="en-US" sz="2400" dirty="0" smtClean="0"/>
              <a:t> than that in the </a:t>
            </a:r>
            <a:r>
              <a:rPr lang="en-US" sz="2400" dirty="0" err="1" smtClean="0"/>
              <a:t>mesial</a:t>
            </a:r>
            <a:r>
              <a:rPr lang="en-US" sz="2400" dirty="0" smtClean="0"/>
              <a:t> aspect</a:t>
            </a:r>
          </a:p>
          <a:p>
            <a:pPr algn="l">
              <a:buFont typeface="Wingdings" pitchFamily="2" charset="2"/>
              <a:buNone/>
            </a:pPr>
            <a:endParaRPr lang="en-US" sz="2400" dirty="0" smtClean="0"/>
          </a:p>
          <a:p>
            <a:pPr algn="l">
              <a:buFont typeface="Wingdings" pitchFamily="2" charset="2"/>
              <a:buNone/>
            </a:pPr>
            <a:r>
              <a:rPr lang="en-US" sz="2400" dirty="0" smtClean="0"/>
              <a:t>Contact area is </a:t>
            </a:r>
            <a:r>
              <a:rPr lang="en-US" sz="2400" b="1" dirty="0" smtClean="0"/>
              <a:t>more </a:t>
            </a:r>
            <a:r>
              <a:rPr lang="en-US" sz="2400" b="1" dirty="0" err="1" smtClean="0"/>
              <a:t>cervically</a:t>
            </a:r>
            <a:r>
              <a:rPr lang="en-US" sz="2400" b="1" dirty="0" smtClean="0"/>
              <a:t> placed </a:t>
            </a:r>
            <a:r>
              <a:rPr lang="en-US" sz="2400" dirty="0" smtClean="0"/>
              <a:t>(at centre of middle 3</a:t>
            </a:r>
            <a:r>
              <a:rPr lang="en-US" sz="2400" baseline="30000" dirty="0" smtClean="0"/>
              <a:t>rd</a:t>
            </a:r>
            <a:r>
              <a:rPr lang="en-US" sz="2400" dirty="0" smtClean="0"/>
              <a:t>)</a:t>
            </a:r>
            <a:endParaRPr lang="en-IN" sz="2400" dirty="0" smtClean="0"/>
          </a:p>
        </p:txBody>
      </p:sp>
      <p:pic>
        <p:nvPicPr>
          <p:cNvPr id="43012" name="Picture 2"/>
          <p:cNvPicPr>
            <a:picLocks noChangeAspect="1" noChangeArrowheads="1"/>
          </p:cNvPicPr>
          <p:nvPr/>
        </p:nvPicPr>
        <p:blipFill>
          <a:blip r:embed="rId2"/>
          <a:srcRect l="62033" t="32854" r="21588" b="17969"/>
          <a:stretch>
            <a:fillRect/>
          </a:stretch>
        </p:blipFill>
        <p:spPr bwMode="auto">
          <a:xfrm>
            <a:off x="6934200" y="2647950"/>
            <a:ext cx="1905000" cy="4286250"/>
          </a:xfrm>
          <a:prstGeom prst="rect">
            <a:avLst/>
          </a:prstGeom>
          <a:noFill/>
          <a:ln w="9525">
            <a:noFill/>
            <a:miter lim="800000"/>
            <a:headEnd/>
            <a:tailEnd/>
          </a:ln>
        </p:spPr>
      </p:pic>
      <p:sp>
        <p:nvSpPr>
          <p:cNvPr id="5" name="Oval 4"/>
          <p:cNvSpPr/>
          <p:nvPr/>
        </p:nvSpPr>
        <p:spPr bwMode="auto">
          <a:xfrm>
            <a:off x="7848600" y="5638800"/>
            <a:ext cx="228600" cy="228600"/>
          </a:xfrm>
          <a:prstGeom prst="ellipse">
            <a:avLst/>
          </a:prstGeom>
          <a:solidFill>
            <a:schemeClr val="bg2"/>
          </a:solidFill>
          <a:ln w="9525"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IN"/>
          </a:p>
        </p:txBody>
      </p:sp>
      <p:pic>
        <p:nvPicPr>
          <p:cNvPr id="43014" name="Picture 2"/>
          <p:cNvPicPr>
            <a:picLocks noChangeAspect="1" noChangeArrowheads="1"/>
          </p:cNvPicPr>
          <p:nvPr/>
        </p:nvPicPr>
        <p:blipFill>
          <a:blip r:embed="rId2"/>
          <a:srcRect l="42242" t="36006" r="41379" b="17969"/>
          <a:stretch>
            <a:fillRect/>
          </a:stretch>
        </p:blipFill>
        <p:spPr bwMode="auto">
          <a:xfrm>
            <a:off x="4876800" y="2667000"/>
            <a:ext cx="1981200" cy="4248150"/>
          </a:xfrm>
          <a:prstGeom prst="rect">
            <a:avLst/>
          </a:prstGeom>
          <a:noFill/>
          <a:ln w="9525">
            <a:noFill/>
            <a:miter lim="800000"/>
            <a:headEnd/>
            <a:tailEnd/>
          </a:ln>
        </p:spPr>
      </p:pic>
      <p:sp>
        <p:nvSpPr>
          <p:cNvPr id="7" name="Oval 6"/>
          <p:cNvSpPr/>
          <p:nvPr/>
        </p:nvSpPr>
        <p:spPr bwMode="auto">
          <a:xfrm>
            <a:off x="5715000" y="6096000"/>
            <a:ext cx="228600" cy="228600"/>
          </a:xfrm>
          <a:prstGeom prst="ellipse">
            <a:avLst/>
          </a:prstGeom>
          <a:solidFill>
            <a:schemeClr val="bg2"/>
          </a:solidFill>
          <a:ln w="9525"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IN"/>
          </a:p>
        </p:txBody>
      </p:sp>
      <p:sp>
        <p:nvSpPr>
          <p:cNvPr id="8" name="Freeform 7"/>
          <p:cNvSpPr/>
          <p:nvPr/>
        </p:nvSpPr>
        <p:spPr bwMode="auto">
          <a:xfrm>
            <a:off x="5029200" y="4321175"/>
            <a:ext cx="1447800" cy="708025"/>
          </a:xfrm>
          <a:custGeom>
            <a:avLst/>
            <a:gdLst>
              <a:gd name="connsiteX0" fmla="*/ 0 w 1436914"/>
              <a:gd name="connsiteY0" fmla="*/ 130628 h 631371"/>
              <a:gd name="connsiteX1" fmla="*/ 166254 w 1436914"/>
              <a:gd name="connsiteY1" fmla="*/ 308758 h 631371"/>
              <a:gd name="connsiteX2" fmla="*/ 344384 w 1436914"/>
              <a:gd name="connsiteY2" fmla="*/ 463137 h 631371"/>
              <a:gd name="connsiteX3" fmla="*/ 510639 w 1436914"/>
              <a:gd name="connsiteY3" fmla="*/ 605641 h 631371"/>
              <a:gd name="connsiteX4" fmla="*/ 724395 w 1436914"/>
              <a:gd name="connsiteY4" fmla="*/ 617516 h 631371"/>
              <a:gd name="connsiteX5" fmla="*/ 961901 w 1436914"/>
              <a:gd name="connsiteY5" fmla="*/ 534389 h 631371"/>
              <a:gd name="connsiteX6" fmla="*/ 1104405 w 1436914"/>
              <a:gd name="connsiteY6" fmla="*/ 332509 h 631371"/>
              <a:gd name="connsiteX7" fmla="*/ 1199408 w 1436914"/>
              <a:gd name="connsiteY7" fmla="*/ 178129 h 631371"/>
              <a:gd name="connsiteX8" fmla="*/ 1330036 w 1436914"/>
              <a:gd name="connsiteY8" fmla="*/ 47501 h 631371"/>
              <a:gd name="connsiteX9" fmla="*/ 1436914 w 1436914"/>
              <a:gd name="connsiteY9" fmla="*/ 0 h 6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914" h="631371">
                <a:moveTo>
                  <a:pt x="0" y="130628"/>
                </a:moveTo>
                <a:cubicBezTo>
                  <a:pt x="54428" y="191984"/>
                  <a:pt x="108857" y="253340"/>
                  <a:pt x="166254" y="308758"/>
                </a:cubicBezTo>
                <a:cubicBezTo>
                  <a:pt x="223651" y="364176"/>
                  <a:pt x="344384" y="463137"/>
                  <a:pt x="344384" y="463137"/>
                </a:cubicBezTo>
                <a:cubicBezTo>
                  <a:pt x="401782" y="512618"/>
                  <a:pt x="447304" y="579911"/>
                  <a:pt x="510639" y="605641"/>
                </a:cubicBezTo>
                <a:cubicBezTo>
                  <a:pt x="573974" y="631371"/>
                  <a:pt x="649185" y="629391"/>
                  <a:pt x="724395" y="617516"/>
                </a:cubicBezTo>
                <a:cubicBezTo>
                  <a:pt x="799605" y="605641"/>
                  <a:pt x="898566" y="581890"/>
                  <a:pt x="961901" y="534389"/>
                </a:cubicBezTo>
                <a:cubicBezTo>
                  <a:pt x="1025236" y="486888"/>
                  <a:pt x="1064821" y="391885"/>
                  <a:pt x="1104405" y="332509"/>
                </a:cubicBezTo>
                <a:cubicBezTo>
                  <a:pt x="1143989" y="273133"/>
                  <a:pt x="1161803" y="225630"/>
                  <a:pt x="1199408" y="178129"/>
                </a:cubicBezTo>
                <a:cubicBezTo>
                  <a:pt x="1237013" y="130628"/>
                  <a:pt x="1290452" y="77189"/>
                  <a:pt x="1330036" y="47501"/>
                </a:cubicBezTo>
                <a:cubicBezTo>
                  <a:pt x="1369620" y="17813"/>
                  <a:pt x="1403267" y="8906"/>
                  <a:pt x="1436914" y="0"/>
                </a:cubicBezTo>
              </a:path>
            </a:pathLst>
          </a:custGeom>
          <a:noFill/>
          <a:ln w="28575" cap="flat" cmpd="sng" algn="ctr">
            <a:solidFill>
              <a:schemeClr val="tx1">
                <a:lumMod val="95000"/>
                <a:lumOff val="5000"/>
              </a:schemeClr>
            </a:solidFill>
            <a:prstDash val="lgDash"/>
            <a:round/>
            <a:headEnd type="none" w="med" len="med"/>
            <a:tailEnd type="none" w="med" len="med"/>
          </a:ln>
          <a:effectLst/>
        </p:spPr>
        <p:txBody>
          <a:bodyPr/>
          <a:lstStyle/>
          <a:p>
            <a:pPr>
              <a:defRPr/>
            </a:pPr>
            <a:endParaRPr lang="en-IN"/>
          </a:p>
        </p:txBody>
      </p:sp>
      <p:sp>
        <p:nvSpPr>
          <p:cNvPr id="9" name="Freeform 8"/>
          <p:cNvSpPr/>
          <p:nvPr/>
        </p:nvSpPr>
        <p:spPr bwMode="auto">
          <a:xfrm flipH="1">
            <a:off x="7315200" y="4343400"/>
            <a:ext cx="1447800" cy="533400"/>
          </a:xfrm>
          <a:custGeom>
            <a:avLst/>
            <a:gdLst>
              <a:gd name="connsiteX0" fmla="*/ 0 w 1436914"/>
              <a:gd name="connsiteY0" fmla="*/ 130628 h 631371"/>
              <a:gd name="connsiteX1" fmla="*/ 166254 w 1436914"/>
              <a:gd name="connsiteY1" fmla="*/ 308758 h 631371"/>
              <a:gd name="connsiteX2" fmla="*/ 344384 w 1436914"/>
              <a:gd name="connsiteY2" fmla="*/ 463137 h 631371"/>
              <a:gd name="connsiteX3" fmla="*/ 510639 w 1436914"/>
              <a:gd name="connsiteY3" fmla="*/ 605641 h 631371"/>
              <a:gd name="connsiteX4" fmla="*/ 724395 w 1436914"/>
              <a:gd name="connsiteY4" fmla="*/ 617516 h 631371"/>
              <a:gd name="connsiteX5" fmla="*/ 961901 w 1436914"/>
              <a:gd name="connsiteY5" fmla="*/ 534389 h 631371"/>
              <a:gd name="connsiteX6" fmla="*/ 1104405 w 1436914"/>
              <a:gd name="connsiteY6" fmla="*/ 332509 h 631371"/>
              <a:gd name="connsiteX7" fmla="*/ 1199408 w 1436914"/>
              <a:gd name="connsiteY7" fmla="*/ 178129 h 631371"/>
              <a:gd name="connsiteX8" fmla="*/ 1330036 w 1436914"/>
              <a:gd name="connsiteY8" fmla="*/ 47501 h 631371"/>
              <a:gd name="connsiteX9" fmla="*/ 1436914 w 1436914"/>
              <a:gd name="connsiteY9" fmla="*/ 0 h 6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914" h="631371">
                <a:moveTo>
                  <a:pt x="0" y="130628"/>
                </a:moveTo>
                <a:cubicBezTo>
                  <a:pt x="54428" y="191984"/>
                  <a:pt x="108857" y="253340"/>
                  <a:pt x="166254" y="308758"/>
                </a:cubicBezTo>
                <a:cubicBezTo>
                  <a:pt x="223651" y="364176"/>
                  <a:pt x="344384" y="463137"/>
                  <a:pt x="344384" y="463137"/>
                </a:cubicBezTo>
                <a:cubicBezTo>
                  <a:pt x="401782" y="512618"/>
                  <a:pt x="447304" y="579911"/>
                  <a:pt x="510639" y="605641"/>
                </a:cubicBezTo>
                <a:cubicBezTo>
                  <a:pt x="573974" y="631371"/>
                  <a:pt x="649185" y="629391"/>
                  <a:pt x="724395" y="617516"/>
                </a:cubicBezTo>
                <a:cubicBezTo>
                  <a:pt x="799605" y="605641"/>
                  <a:pt x="898566" y="581890"/>
                  <a:pt x="961901" y="534389"/>
                </a:cubicBezTo>
                <a:cubicBezTo>
                  <a:pt x="1025236" y="486888"/>
                  <a:pt x="1064821" y="391885"/>
                  <a:pt x="1104405" y="332509"/>
                </a:cubicBezTo>
                <a:cubicBezTo>
                  <a:pt x="1143989" y="273133"/>
                  <a:pt x="1161803" y="225630"/>
                  <a:pt x="1199408" y="178129"/>
                </a:cubicBezTo>
                <a:cubicBezTo>
                  <a:pt x="1237013" y="130628"/>
                  <a:pt x="1290452" y="77189"/>
                  <a:pt x="1330036" y="47501"/>
                </a:cubicBezTo>
                <a:cubicBezTo>
                  <a:pt x="1369620" y="17813"/>
                  <a:pt x="1403267" y="8906"/>
                  <a:pt x="1436914" y="0"/>
                </a:cubicBezTo>
              </a:path>
            </a:pathLst>
          </a:custGeom>
          <a:noFill/>
          <a:ln w="28575" cap="flat" cmpd="sng" algn="ctr">
            <a:solidFill>
              <a:schemeClr val="tx1">
                <a:lumMod val="95000"/>
                <a:lumOff val="5000"/>
              </a:schemeClr>
            </a:solidFill>
            <a:prstDash val="lgDash"/>
            <a:round/>
            <a:headEnd type="none" w="med" len="med"/>
            <a:tailEnd type="none" w="med" len="med"/>
          </a:ln>
          <a:effectLst/>
        </p:spPr>
        <p:txBody>
          <a:bodyPr/>
          <a:lstStyle/>
          <a:p>
            <a:pPr>
              <a:defRPr/>
            </a:pPr>
            <a:endParaRPr lang="en-IN"/>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2" name="Picture 2" descr="E:\Users\Dr.Shudhanshu Dixit\1st molar\20120513_052915.JPG"/>
          <p:cNvPicPr>
            <a:picLocks noGrp="1" noChangeAspect="1" noChangeArrowheads="1"/>
          </p:cNvPicPr>
          <p:nvPr>
            <p:ph idx="1"/>
          </p:nvPr>
        </p:nvPicPr>
        <p:blipFill>
          <a:blip r:embed="rId2">
            <a:lum contrast="40000"/>
          </a:blip>
          <a:srcRect l="18087" t="11277" r="47352" b="9593"/>
          <a:stretch>
            <a:fillRect/>
          </a:stretch>
        </p:blipFill>
        <p:spPr bwMode="auto">
          <a:xfrm rot="5400000">
            <a:off x="1110717" y="-1110717"/>
            <a:ext cx="6922566" cy="9144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457200" y="228600"/>
            <a:ext cx="8229600" cy="6400800"/>
          </a:xfrm>
        </p:spPr>
        <p:txBody>
          <a:bodyPr/>
          <a:lstStyle/>
          <a:p>
            <a:pPr algn="l" rtl="0" eaLnBrk="1" hangingPunct="1">
              <a:buFont typeface="Wingdings" pitchFamily="2" charset="2"/>
              <a:buNone/>
            </a:pPr>
            <a:r>
              <a:rPr lang="en-US" sz="4000" b="1" dirty="0" err="1" smtClean="0">
                <a:latin typeface="Bookman Old Style" pitchFamily="18" charset="0"/>
              </a:rPr>
              <a:t>Incisal</a:t>
            </a:r>
            <a:r>
              <a:rPr lang="en-US" sz="4000" b="1" dirty="0" smtClean="0">
                <a:latin typeface="Bookman Old Style" pitchFamily="18" charset="0"/>
              </a:rPr>
              <a:t> aspect</a:t>
            </a:r>
            <a:endParaRPr lang="en-US" sz="3600" b="1" dirty="0" smtClean="0">
              <a:latin typeface="Bookman Old Style" pitchFamily="18" charset="0"/>
            </a:endParaRPr>
          </a:p>
          <a:p>
            <a:pPr algn="l" rtl="0" eaLnBrk="1" hangingPunct="1"/>
            <a:endParaRPr lang="en-US" sz="2400" dirty="0" smtClean="0">
              <a:latin typeface="Comic Sans MS" pitchFamily="66" charset="0"/>
            </a:endParaRPr>
          </a:p>
          <a:p>
            <a:pPr algn="l" rtl="0" eaLnBrk="1" hangingPunct="1"/>
            <a:r>
              <a:rPr lang="en-US" sz="2400" dirty="0" smtClean="0">
                <a:latin typeface="Comic Sans MS" pitchFamily="66" charset="0"/>
              </a:rPr>
              <a:t>Geometrical shape : Oval to triangular</a:t>
            </a:r>
          </a:p>
          <a:p>
            <a:pPr algn="l" rtl="0" eaLnBrk="1" hangingPunct="1">
              <a:buNone/>
            </a:pPr>
            <a:endParaRPr lang="en-US" sz="2400" dirty="0" smtClean="0">
              <a:latin typeface="Comic Sans MS" pitchFamily="66" charset="0"/>
            </a:endParaRPr>
          </a:p>
          <a:p>
            <a:pPr algn="l" rtl="0" eaLnBrk="1" hangingPunct="1"/>
            <a:r>
              <a:rPr lang="en-US" sz="2400" dirty="0" smtClean="0">
                <a:latin typeface="Comic Sans MS" pitchFamily="66" charset="0"/>
              </a:rPr>
              <a:t>Crown profile is almost bilaterally symmetrical</a:t>
            </a:r>
          </a:p>
          <a:p>
            <a:pPr algn="l" rtl="0" eaLnBrk="1" hangingPunct="1">
              <a:buFont typeface="Wingdings" pitchFamily="2" charset="2"/>
              <a:buNone/>
            </a:pPr>
            <a:endParaRPr lang="en-US" sz="2400" dirty="0" smtClean="0">
              <a:latin typeface="Comic Sans MS" pitchFamily="66" charset="0"/>
            </a:endParaRPr>
          </a:p>
          <a:p>
            <a:pPr algn="l" rtl="0" eaLnBrk="1" hangingPunct="1"/>
            <a:r>
              <a:rPr lang="en-US" sz="2400" dirty="0" smtClean="0">
                <a:latin typeface="Comic Sans MS" pitchFamily="66" charset="0"/>
              </a:rPr>
              <a:t>The crown appears to taper from the labial aspect towards the </a:t>
            </a:r>
            <a:r>
              <a:rPr lang="en-US" sz="2400" dirty="0" err="1" smtClean="0">
                <a:latin typeface="Comic Sans MS" pitchFamily="66" charset="0"/>
              </a:rPr>
              <a:t>cingulum</a:t>
            </a:r>
            <a:r>
              <a:rPr lang="en-US" sz="2400" dirty="0" smtClean="0">
                <a:latin typeface="Comic Sans MS" pitchFamily="66" charset="0"/>
              </a:rPr>
              <a:t>.(lingual convergence)</a:t>
            </a:r>
          </a:p>
          <a:p>
            <a:pPr algn="l" rtl="0" eaLnBrk="1" hangingPunct="1"/>
            <a:endParaRPr lang="en-US" sz="2400" dirty="0" smtClean="0">
              <a:latin typeface="Comic Sans MS" pitchFamily="66" charset="0"/>
            </a:endParaRPr>
          </a:p>
          <a:p>
            <a:pPr algn="l" rtl="0" eaLnBrk="1" hangingPunct="1"/>
            <a:r>
              <a:rPr lang="en-US" sz="2400" dirty="0" smtClean="0">
                <a:latin typeface="Comic Sans MS" pitchFamily="66" charset="0"/>
              </a:rPr>
              <a:t>Dominated by the presence of </a:t>
            </a:r>
            <a:r>
              <a:rPr lang="en-US" sz="2400" dirty="0" err="1" smtClean="0">
                <a:latin typeface="Comic Sans MS" pitchFamily="66" charset="0"/>
              </a:rPr>
              <a:t>cingulum</a:t>
            </a:r>
            <a:r>
              <a:rPr lang="en-US" sz="2400" dirty="0" smtClean="0">
                <a:latin typeface="Comic Sans MS" pitchFamily="66" charset="0"/>
              </a:rPr>
              <a:t>.</a:t>
            </a:r>
          </a:p>
          <a:p>
            <a:pPr algn="l" rtl="0" eaLnBrk="1" hangingPunct="1"/>
            <a:endParaRPr lang="en-US" sz="2400" dirty="0" smtClean="0">
              <a:latin typeface="Comic Sans MS" pitchFamily="66" charset="0"/>
            </a:endParaRPr>
          </a:p>
          <a:p>
            <a:r>
              <a:rPr lang="en-US" sz="2400" dirty="0" err="1" smtClean="0">
                <a:latin typeface="Comic Sans MS" pitchFamily="66" charset="0"/>
              </a:rPr>
              <a:t>Labiolingual</a:t>
            </a:r>
            <a:r>
              <a:rPr lang="en-US" sz="2400" dirty="0" smtClean="0">
                <a:latin typeface="Comic Sans MS" pitchFamily="66" charset="0"/>
              </a:rPr>
              <a:t> dimension is greater than </a:t>
            </a:r>
            <a:r>
              <a:rPr lang="en-US" sz="2400" dirty="0" err="1" smtClean="0">
                <a:latin typeface="Comic Sans MS" pitchFamily="66" charset="0"/>
              </a:rPr>
              <a:t>mesiodistal</a:t>
            </a:r>
            <a:r>
              <a:rPr lang="en-US" sz="2400" dirty="0" smtClean="0">
                <a:latin typeface="Comic Sans MS" pitchFamily="66" charset="0"/>
              </a:rPr>
              <a:t> dimension</a:t>
            </a:r>
            <a:endParaRPr lang="en-IN" sz="2400" dirty="0" smtClean="0">
              <a:latin typeface="Comic Sans MS" pitchFamily="66" charset="0"/>
            </a:endParaRPr>
          </a:p>
          <a:p>
            <a:pPr algn="l" rtl="0" eaLnBrk="1" hangingPunct="1"/>
            <a:endParaRPr lang="en-US" sz="2400" dirty="0" smtClean="0">
              <a:latin typeface="Comic Sans MS" pitchFamily="66" charset="0"/>
            </a:endParaRPr>
          </a:p>
          <a:p>
            <a:pPr algn="l" rtl="0" eaLnBrk="1" hangingPunct="1">
              <a:buFont typeface="Wingdings" pitchFamily="2" charset="2"/>
              <a:buNone/>
            </a:pPr>
            <a:endParaRPr lang="en-US" dirty="0" smtClean="0"/>
          </a:p>
        </p:txBody>
      </p:sp>
      <p:sp>
        <p:nvSpPr>
          <p:cNvPr id="46083" name="Text Box 5"/>
          <p:cNvSpPr txBox="1">
            <a:spLocks noChangeArrowheads="1"/>
          </p:cNvSpPr>
          <p:nvPr/>
        </p:nvSpPr>
        <p:spPr bwMode="auto">
          <a:xfrm>
            <a:off x="3352800" y="5715000"/>
            <a:ext cx="2362200" cy="457200"/>
          </a:xfrm>
          <a:prstGeom prst="rect">
            <a:avLst/>
          </a:prstGeom>
          <a:noFill/>
          <a:ln w="9525">
            <a:noFill/>
            <a:miter lim="800000"/>
            <a:headEnd/>
            <a:tailEnd/>
          </a:ln>
        </p:spPr>
        <p:txBody>
          <a:bodyPr>
            <a:spAutoFit/>
          </a:bodyPr>
          <a:lstStyle/>
          <a:p>
            <a:pPr algn="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091238"/>
            <a:ext cx="2133600" cy="457200"/>
          </a:xfrm>
        </p:spPr>
        <p:txBody>
          <a:bodyPr/>
          <a:lstStyle/>
          <a:p>
            <a:pPr>
              <a:defRPr/>
            </a:pPr>
            <a:fld id="{2860A2E5-8BA5-47FF-B4F2-19209AA5292B}" type="slidenum">
              <a:rPr lang="en-US"/>
              <a:pPr>
                <a:defRPr/>
              </a:pPr>
              <a:t>4</a:t>
            </a:fld>
            <a:endParaRPr lang="en-US" dirty="0"/>
          </a:p>
        </p:txBody>
      </p:sp>
      <p:sp>
        <p:nvSpPr>
          <p:cNvPr id="7" name="Content Placeholder 4"/>
          <p:cNvSpPr txBox="1">
            <a:spLocks/>
          </p:cNvSpPr>
          <p:nvPr/>
        </p:nvSpPr>
        <p:spPr bwMode="auto">
          <a:xfrm>
            <a:off x="338138" y="762000"/>
            <a:ext cx="8424862" cy="4114800"/>
          </a:xfrm>
          <a:prstGeom prst="rect">
            <a:avLst/>
          </a:prstGeom>
          <a:noFill/>
          <a:ln w="9525">
            <a:noFill/>
            <a:miter lim="800000"/>
            <a:headEnd/>
            <a:tailEnd/>
          </a:ln>
          <a:effectLst/>
        </p:spPr>
        <p:txBody>
          <a:bodyPr/>
          <a:lstStyle/>
          <a:p>
            <a:pPr marL="342900" indent="-342900">
              <a:buSzPct val="65000"/>
              <a:buFont typeface="Wingdings" pitchFamily="2" charset="2"/>
              <a:buChar char="n"/>
              <a:defRPr/>
            </a:pPr>
            <a:endParaRPr lang="en-US" sz="2800" kern="0" dirty="0">
              <a:effectLst>
                <a:outerShdw blurRad="38100" dist="38100" dir="2700000" algn="tl">
                  <a:srgbClr val="000000"/>
                </a:outerShdw>
              </a:effectLst>
              <a:latin typeface="Baskerville Old Face" pitchFamily="18" charset="0"/>
            </a:endParaRPr>
          </a:p>
          <a:p>
            <a:pPr marL="342900" indent="-342900">
              <a:buSzPct val="65000"/>
              <a:defRPr/>
            </a:pPr>
            <a:r>
              <a:rPr lang="en-US" sz="2800" kern="0" dirty="0" smtClean="0">
                <a:latin typeface="Baskerville Old Face" pitchFamily="18" charset="0"/>
              </a:rPr>
              <a:t>Introduction</a:t>
            </a:r>
            <a:endParaRPr lang="en-US" sz="2800" kern="0" dirty="0">
              <a:latin typeface="Baskerville Old Face" pitchFamily="18" charset="0"/>
            </a:endParaRPr>
          </a:p>
          <a:p>
            <a:pPr marL="342900" indent="-342900">
              <a:buSzPct val="65000"/>
              <a:defRPr/>
            </a:pPr>
            <a:r>
              <a:rPr lang="en-US" sz="2800" kern="0" dirty="0">
                <a:latin typeface="Baskerville Old Face" pitchFamily="18" charset="0"/>
              </a:rPr>
              <a:t>   	    	</a:t>
            </a:r>
          </a:p>
          <a:p>
            <a:pPr marL="342900" indent="-342900">
              <a:buSzPct val="65000"/>
              <a:defRPr/>
            </a:pPr>
            <a:r>
              <a:rPr lang="en-US" sz="2800" kern="0" dirty="0">
                <a:latin typeface="Baskerville Old Face" pitchFamily="18" charset="0"/>
              </a:rPr>
              <a:t>Tooth numbering/notation (All 3 systems)</a:t>
            </a:r>
          </a:p>
          <a:p>
            <a:pPr marL="342900" indent="-342900">
              <a:buSzPct val="65000"/>
              <a:defRPr/>
            </a:pPr>
            <a:endParaRPr lang="en-US" sz="2800" kern="0" dirty="0">
              <a:latin typeface="Baskerville Old Face" pitchFamily="18" charset="0"/>
            </a:endParaRPr>
          </a:p>
          <a:p>
            <a:pPr marL="342900" indent="-342900">
              <a:buSzPct val="65000"/>
              <a:defRPr/>
            </a:pPr>
            <a:r>
              <a:rPr lang="en-US" sz="2800" kern="0" dirty="0">
                <a:latin typeface="Baskerville Old Face" pitchFamily="18" charset="0"/>
              </a:rPr>
              <a:t>Functions</a:t>
            </a:r>
          </a:p>
          <a:p>
            <a:pPr marL="342900" indent="-342900">
              <a:buSzPct val="65000"/>
              <a:defRPr/>
            </a:pPr>
            <a:endParaRPr lang="en-US" sz="2800" kern="0" dirty="0">
              <a:latin typeface="Baskerville Old Face" pitchFamily="18" charset="0"/>
            </a:endParaRPr>
          </a:p>
          <a:p>
            <a:pPr marL="342900" indent="-342900">
              <a:buSzPct val="65000"/>
              <a:defRPr/>
            </a:pPr>
            <a:r>
              <a:rPr lang="en-US" sz="2800" kern="0" dirty="0">
                <a:latin typeface="Baskerville Old Face" pitchFamily="18" charset="0"/>
              </a:rPr>
              <a:t>Chronology</a:t>
            </a:r>
          </a:p>
          <a:p>
            <a:pPr marL="342900" indent="-342900">
              <a:buSzPct val="65000"/>
              <a:defRPr/>
            </a:pPr>
            <a:endParaRPr lang="en-US" sz="2800" kern="0" dirty="0">
              <a:latin typeface="Baskerville Old Face" pitchFamily="18" charset="0"/>
            </a:endParaRPr>
          </a:p>
          <a:p>
            <a:pPr marL="342900" indent="-342900">
              <a:buSzPct val="65000"/>
              <a:defRPr/>
            </a:pPr>
            <a:r>
              <a:rPr lang="en-US" sz="2800" kern="0" dirty="0">
                <a:latin typeface="Baskerville Old Face" pitchFamily="18" charset="0"/>
              </a:rPr>
              <a:t>Dimensions</a:t>
            </a:r>
          </a:p>
          <a:p>
            <a:pPr marL="342900" indent="-342900">
              <a:buSzPct val="65000"/>
              <a:defRPr/>
            </a:pPr>
            <a:endParaRPr lang="en-US" sz="2800" kern="0" dirty="0">
              <a:latin typeface="Baskerville Old Face" pitchFamily="18" charset="0"/>
            </a:endParaRPr>
          </a:p>
          <a:p>
            <a:pPr marL="342900" indent="-342900">
              <a:buSzPct val="65000"/>
              <a:defRPr/>
            </a:pPr>
            <a:r>
              <a:rPr lang="en-US" sz="2800" kern="0" dirty="0">
                <a:latin typeface="Baskerville Old Face" pitchFamily="18" charset="0"/>
              </a:rPr>
              <a:t>Aspects ( 5 - labial, palatal, </a:t>
            </a:r>
            <a:r>
              <a:rPr lang="en-US" sz="2800" kern="0" dirty="0" err="1">
                <a:latin typeface="Baskerville Old Face" pitchFamily="18" charset="0"/>
              </a:rPr>
              <a:t>mesial</a:t>
            </a:r>
            <a:r>
              <a:rPr lang="en-US" sz="2800" kern="0" dirty="0">
                <a:latin typeface="Baskerville Old Face" pitchFamily="18" charset="0"/>
              </a:rPr>
              <a:t>, distal, </a:t>
            </a:r>
            <a:r>
              <a:rPr lang="en-US" sz="2800" kern="0" dirty="0" err="1">
                <a:latin typeface="Baskerville Old Face" pitchFamily="18" charset="0"/>
              </a:rPr>
              <a:t>incisal</a:t>
            </a:r>
            <a:r>
              <a:rPr lang="en-US" sz="2800" kern="0" dirty="0">
                <a:latin typeface="Baskerville Old Face" pitchFamily="18" charset="0"/>
              </a:rPr>
              <a:t> )</a:t>
            </a:r>
          </a:p>
          <a:p>
            <a:pPr marL="342900" indent="-342900">
              <a:buSzPct val="65000"/>
              <a:buFont typeface="Wingdings" pitchFamily="2" charset="2"/>
              <a:buChar char="n"/>
              <a:defRPr/>
            </a:pPr>
            <a:endParaRPr lang="en-IN" sz="2800" kern="0" dirty="0">
              <a:effectLst>
                <a:outerShdw blurRad="38100" dist="38100" dir="2700000" algn="tl">
                  <a:srgbClr val="000000"/>
                </a:outerShdw>
              </a:effectLst>
              <a:latin typeface="Baskerville Old Face" pitchFamily="18" charset="0"/>
            </a:endParaRPr>
          </a:p>
        </p:txBody>
      </p:sp>
      <p:sp>
        <p:nvSpPr>
          <p:cNvPr id="4100" name="TextBox 4"/>
          <p:cNvSpPr txBox="1">
            <a:spLocks noChangeArrowheads="1"/>
          </p:cNvSpPr>
          <p:nvPr/>
        </p:nvSpPr>
        <p:spPr bwMode="auto">
          <a:xfrm>
            <a:off x="1524000" y="152400"/>
            <a:ext cx="6835526" cy="523220"/>
          </a:xfrm>
          <a:prstGeom prst="rect">
            <a:avLst/>
          </a:prstGeom>
          <a:noFill/>
          <a:ln w="9525">
            <a:noFill/>
            <a:miter lim="800000"/>
            <a:headEnd/>
            <a:tailEnd/>
          </a:ln>
        </p:spPr>
        <p:txBody>
          <a:bodyPr wrap="none">
            <a:spAutoFit/>
          </a:bodyPr>
          <a:lstStyle/>
          <a:p>
            <a:r>
              <a:rPr lang="en-US" sz="2800" b="1" dirty="0"/>
              <a:t> Question on any of the tooth ( for 10 marks)</a:t>
            </a:r>
            <a:endParaRPr lang="en-IN" sz="2800" b="1" dirty="0"/>
          </a:p>
        </p:txBody>
      </p:sp>
      <p:sp>
        <p:nvSpPr>
          <p:cNvPr id="8" name="Rectangle 7"/>
          <p:cNvSpPr/>
          <p:nvPr/>
        </p:nvSpPr>
        <p:spPr>
          <a:xfrm>
            <a:off x="7467600" y="2128838"/>
            <a:ext cx="334963" cy="461962"/>
          </a:xfrm>
          <a:prstGeom prst="rect">
            <a:avLst/>
          </a:prstGeom>
        </p:spPr>
        <p:txBody>
          <a:bodyPr wrap="none">
            <a:spAutoFit/>
          </a:bodyPr>
          <a:lstStyle/>
          <a:p>
            <a:pPr>
              <a:defRPr/>
            </a:pPr>
            <a:r>
              <a:rPr lang="en-US" b="1" kern="0" dirty="0">
                <a:latin typeface="Baskerville Old Face" pitchFamily="18" charset="0"/>
              </a:rPr>
              <a:t>1</a:t>
            </a:r>
            <a:endParaRPr lang="en-IN" b="1" dirty="0"/>
          </a:p>
        </p:txBody>
      </p:sp>
      <p:sp>
        <p:nvSpPr>
          <p:cNvPr id="9" name="Rectangle 8"/>
          <p:cNvSpPr/>
          <p:nvPr/>
        </p:nvSpPr>
        <p:spPr>
          <a:xfrm>
            <a:off x="7467600" y="2967038"/>
            <a:ext cx="334963" cy="461962"/>
          </a:xfrm>
          <a:prstGeom prst="rect">
            <a:avLst/>
          </a:prstGeom>
        </p:spPr>
        <p:txBody>
          <a:bodyPr wrap="none">
            <a:spAutoFit/>
          </a:bodyPr>
          <a:lstStyle/>
          <a:p>
            <a:pPr>
              <a:defRPr/>
            </a:pPr>
            <a:r>
              <a:rPr lang="en-US" b="1" kern="0" dirty="0">
                <a:latin typeface="Baskerville Old Face" pitchFamily="18" charset="0"/>
              </a:rPr>
              <a:t>1</a:t>
            </a:r>
            <a:endParaRPr lang="en-IN" b="1" dirty="0"/>
          </a:p>
        </p:txBody>
      </p:sp>
      <p:sp>
        <p:nvSpPr>
          <p:cNvPr id="10" name="Rectangle 9"/>
          <p:cNvSpPr/>
          <p:nvPr/>
        </p:nvSpPr>
        <p:spPr>
          <a:xfrm>
            <a:off x="7391400" y="5481638"/>
            <a:ext cx="356188" cy="369332"/>
          </a:xfrm>
          <a:prstGeom prst="rect">
            <a:avLst/>
          </a:prstGeom>
        </p:spPr>
        <p:txBody>
          <a:bodyPr wrap="none">
            <a:spAutoFit/>
          </a:bodyPr>
          <a:lstStyle/>
          <a:p>
            <a:pPr>
              <a:defRPr/>
            </a:pPr>
            <a:r>
              <a:rPr lang="en-US" b="1" kern="0" dirty="0" smtClean="0">
                <a:latin typeface="Baskerville Old Face" pitchFamily="18" charset="0"/>
              </a:rPr>
              <a:t> </a:t>
            </a:r>
            <a:r>
              <a:rPr lang="en-US" b="1" kern="0" dirty="0">
                <a:latin typeface="Baskerville Old Face" pitchFamily="18" charset="0"/>
              </a:rPr>
              <a:t>5</a:t>
            </a:r>
            <a:endParaRPr lang="en-IN" b="1" dirty="0"/>
          </a:p>
        </p:txBody>
      </p:sp>
      <p:sp>
        <p:nvSpPr>
          <p:cNvPr id="11" name="Rectangle 10"/>
          <p:cNvSpPr/>
          <p:nvPr/>
        </p:nvSpPr>
        <p:spPr>
          <a:xfrm>
            <a:off x="7467600" y="3805238"/>
            <a:ext cx="414338" cy="461962"/>
          </a:xfrm>
          <a:prstGeom prst="rect">
            <a:avLst/>
          </a:prstGeom>
        </p:spPr>
        <p:txBody>
          <a:bodyPr wrap="none">
            <a:spAutoFit/>
          </a:bodyPr>
          <a:lstStyle/>
          <a:p>
            <a:pPr>
              <a:defRPr/>
            </a:pPr>
            <a:r>
              <a:rPr lang="en-US" b="1" kern="0" dirty="0">
                <a:latin typeface="Baskerville Old Face" pitchFamily="18" charset="0"/>
              </a:rPr>
              <a:t>1 </a:t>
            </a:r>
            <a:endParaRPr lang="en-IN" b="1" dirty="0"/>
          </a:p>
        </p:txBody>
      </p:sp>
      <p:sp>
        <p:nvSpPr>
          <p:cNvPr id="12" name="Rectangle 11"/>
          <p:cNvSpPr/>
          <p:nvPr/>
        </p:nvSpPr>
        <p:spPr>
          <a:xfrm>
            <a:off x="7467600" y="4724400"/>
            <a:ext cx="334963" cy="461963"/>
          </a:xfrm>
          <a:prstGeom prst="rect">
            <a:avLst/>
          </a:prstGeom>
        </p:spPr>
        <p:txBody>
          <a:bodyPr wrap="none">
            <a:spAutoFit/>
          </a:bodyPr>
          <a:lstStyle/>
          <a:p>
            <a:pPr>
              <a:defRPr/>
            </a:pPr>
            <a:r>
              <a:rPr lang="en-US" b="1" kern="0" dirty="0">
                <a:latin typeface="Baskerville Old Face" pitchFamily="18" charset="0"/>
              </a:rPr>
              <a:t>1</a:t>
            </a:r>
            <a:endParaRPr lang="en-IN" b="1" dirty="0"/>
          </a:p>
        </p:txBody>
      </p:sp>
      <p:sp>
        <p:nvSpPr>
          <p:cNvPr id="13" name="Rectangle 12"/>
          <p:cNvSpPr/>
          <p:nvPr/>
        </p:nvSpPr>
        <p:spPr>
          <a:xfrm>
            <a:off x="7467600" y="1295400"/>
            <a:ext cx="334963" cy="461963"/>
          </a:xfrm>
          <a:prstGeom prst="rect">
            <a:avLst/>
          </a:prstGeom>
        </p:spPr>
        <p:txBody>
          <a:bodyPr wrap="none">
            <a:spAutoFit/>
          </a:bodyPr>
          <a:lstStyle/>
          <a:p>
            <a:pPr>
              <a:defRPr/>
            </a:pPr>
            <a:r>
              <a:rPr lang="en-US" b="1" kern="0" dirty="0">
                <a:latin typeface="Baskerville Old Face" pitchFamily="18" charset="0"/>
              </a:rPr>
              <a:t>1</a:t>
            </a:r>
            <a:endParaRPr lang="en-IN" b="1" dirty="0"/>
          </a:p>
        </p:txBody>
      </p:sp>
      <p:sp>
        <p:nvSpPr>
          <p:cNvPr id="14" name="Rectangle 13"/>
          <p:cNvSpPr/>
          <p:nvPr/>
        </p:nvSpPr>
        <p:spPr>
          <a:xfrm>
            <a:off x="7435850" y="6243638"/>
            <a:ext cx="488950" cy="461962"/>
          </a:xfrm>
          <a:prstGeom prst="rect">
            <a:avLst/>
          </a:prstGeom>
        </p:spPr>
        <p:txBody>
          <a:bodyPr wrap="none">
            <a:spAutoFit/>
          </a:bodyPr>
          <a:lstStyle/>
          <a:p>
            <a:pPr>
              <a:defRPr/>
            </a:pPr>
            <a:r>
              <a:rPr lang="en-US" b="1" kern="0" dirty="0">
                <a:latin typeface="Baskerville Old Face" pitchFamily="18" charset="0"/>
              </a:rPr>
              <a:t>10</a:t>
            </a:r>
            <a:endParaRPr lang="en-IN" b="1" dirty="0"/>
          </a:p>
        </p:txBody>
      </p:sp>
      <p:cxnSp>
        <p:nvCxnSpPr>
          <p:cNvPr id="16" name="Straight Connector 15"/>
          <p:cNvCxnSpPr/>
          <p:nvPr/>
        </p:nvCxnSpPr>
        <p:spPr>
          <a:xfrm>
            <a:off x="6934200" y="6096000"/>
            <a:ext cx="1371600" cy="1588"/>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descr="E:\Users\Dr.Shudhanshu Dixit\1st molar\20120513_052915.JPG"/>
          <p:cNvPicPr>
            <a:picLocks noGrp="1" noChangeAspect="1" noChangeArrowheads="1"/>
          </p:cNvPicPr>
          <p:nvPr>
            <p:ph idx="1"/>
          </p:nvPr>
        </p:nvPicPr>
        <p:blipFill>
          <a:blip r:embed="rId2">
            <a:lum bright="10000" contrast="40000"/>
          </a:blip>
          <a:srcRect l="56915" t="16328" r="19409" b="18011"/>
          <a:stretch>
            <a:fillRect/>
          </a:stretch>
        </p:blipFill>
        <p:spPr bwMode="auto">
          <a:xfrm rot="5400000">
            <a:off x="1642872" y="-1033272"/>
            <a:ext cx="5867400" cy="915314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57200" y="304800"/>
            <a:ext cx="5029200" cy="5333768"/>
          </a:xfrm>
          <a:prstGeom prst="rect">
            <a:avLst/>
          </a:prstGeom>
          <a:noFill/>
          <a:ln w="9525">
            <a:noFill/>
            <a:miter lim="800000"/>
            <a:headEnd/>
            <a:tailEnd/>
          </a:ln>
        </p:spPr>
        <p:txBody>
          <a:bodyPr>
            <a:spAutoFit/>
          </a:bodyPr>
          <a:lstStyle/>
          <a:p>
            <a:pPr algn="ctr" rtl="0">
              <a:lnSpc>
                <a:spcPct val="130000"/>
              </a:lnSpc>
            </a:pPr>
            <a:r>
              <a:rPr lang="en-US" sz="2800" u="sng" dirty="0">
                <a:latin typeface="Bookman Old Style" pitchFamily="18" charset="0"/>
              </a:rPr>
              <a:t>Root</a:t>
            </a:r>
          </a:p>
          <a:p>
            <a:pPr rtl="0">
              <a:lnSpc>
                <a:spcPct val="130000"/>
              </a:lnSpc>
              <a:buClr>
                <a:schemeClr val="accent1"/>
              </a:buClr>
              <a:buFont typeface="Wingdings" pitchFamily="2" charset="2"/>
              <a:buChar char="§"/>
            </a:pPr>
            <a:endParaRPr lang="en-US" dirty="0" smtClean="0">
              <a:solidFill>
                <a:schemeClr val="tx2"/>
              </a:solidFill>
              <a:latin typeface="Comic Sans MS" pitchFamily="66" charset="0"/>
            </a:endParaRPr>
          </a:p>
          <a:p>
            <a:pPr rtl="0">
              <a:lnSpc>
                <a:spcPct val="130000"/>
              </a:lnSpc>
              <a:buClr>
                <a:schemeClr val="accent1"/>
              </a:buClr>
              <a:buFont typeface="Wingdings" pitchFamily="2" charset="2"/>
              <a:buChar char="§"/>
            </a:pPr>
            <a:r>
              <a:rPr lang="en-US" dirty="0" smtClean="0">
                <a:solidFill>
                  <a:schemeClr val="tx2"/>
                </a:solidFill>
                <a:latin typeface="Comic Sans MS" pitchFamily="66" charset="0"/>
              </a:rPr>
              <a:t>Number </a:t>
            </a:r>
            <a:r>
              <a:rPr lang="en-US" dirty="0">
                <a:solidFill>
                  <a:schemeClr val="tx2"/>
                </a:solidFill>
                <a:latin typeface="Comic Sans MS" pitchFamily="66" charset="0"/>
              </a:rPr>
              <a:t>: Single root</a:t>
            </a:r>
          </a:p>
          <a:p>
            <a:pPr rtl="0">
              <a:lnSpc>
                <a:spcPct val="130000"/>
              </a:lnSpc>
              <a:buClr>
                <a:schemeClr val="accent1"/>
              </a:buClr>
              <a:buFont typeface="Wingdings" pitchFamily="2" charset="2"/>
              <a:buChar char="§"/>
            </a:pPr>
            <a:endParaRPr lang="en-US" dirty="0">
              <a:solidFill>
                <a:schemeClr val="tx2"/>
              </a:solidFill>
              <a:latin typeface="Comic Sans MS" pitchFamily="66" charset="0"/>
            </a:endParaRPr>
          </a:p>
          <a:p>
            <a:pPr rtl="0">
              <a:lnSpc>
                <a:spcPct val="130000"/>
              </a:lnSpc>
              <a:buClr>
                <a:schemeClr val="accent1"/>
              </a:buClr>
              <a:buFont typeface="Wingdings" pitchFamily="2" charset="2"/>
              <a:buChar char="§"/>
            </a:pPr>
            <a:r>
              <a:rPr lang="en-US" dirty="0">
                <a:solidFill>
                  <a:schemeClr val="tx2"/>
                </a:solidFill>
                <a:latin typeface="Comic Sans MS" pitchFamily="66" charset="0"/>
              </a:rPr>
              <a:t>Size : almost 1.5 times longer than </a:t>
            </a:r>
            <a:r>
              <a:rPr lang="en-US" dirty="0" smtClean="0">
                <a:solidFill>
                  <a:schemeClr val="tx2"/>
                </a:solidFill>
                <a:latin typeface="Comic Sans MS" pitchFamily="66" charset="0"/>
              </a:rPr>
              <a:t>crown</a:t>
            </a:r>
          </a:p>
          <a:p>
            <a:pPr rtl="0">
              <a:lnSpc>
                <a:spcPct val="130000"/>
              </a:lnSpc>
              <a:buClr>
                <a:schemeClr val="accent1"/>
              </a:buClr>
              <a:buFont typeface="Wingdings" pitchFamily="2" charset="2"/>
              <a:buChar char="§"/>
            </a:pPr>
            <a:endParaRPr lang="en-US" dirty="0" smtClean="0">
              <a:solidFill>
                <a:schemeClr val="tx2"/>
              </a:solidFill>
              <a:latin typeface="Comic Sans MS" pitchFamily="66" charset="0"/>
            </a:endParaRPr>
          </a:p>
          <a:p>
            <a:pPr rtl="0">
              <a:lnSpc>
                <a:spcPct val="130000"/>
              </a:lnSpc>
              <a:buClr>
                <a:schemeClr val="accent1"/>
              </a:buClr>
              <a:buFont typeface="Wingdings" pitchFamily="2" charset="2"/>
              <a:buChar char="§"/>
            </a:pPr>
            <a:r>
              <a:rPr lang="en-US" dirty="0" smtClean="0">
                <a:solidFill>
                  <a:schemeClr val="tx2"/>
                </a:solidFill>
                <a:latin typeface="Comic Sans MS" pitchFamily="66" charset="0"/>
              </a:rPr>
              <a:t>Root length is greater in proportion to crown length when compared to CI</a:t>
            </a:r>
          </a:p>
          <a:p>
            <a:pPr rtl="0">
              <a:lnSpc>
                <a:spcPct val="130000"/>
              </a:lnSpc>
              <a:buClr>
                <a:schemeClr val="accent1"/>
              </a:buClr>
              <a:buFont typeface="Wingdings" pitchFamily="2" charset="2"/>
              <a:buChar char="§"/>
            </a:pPr>
            <a:endParaRPr lang="en-US" dirty="0" smtClean="0">
              <a:solidFill>
                <a:schemeClr val="tx2"/>
              </a:solidFill>
              <a:latin typeface="Comic Sans MS" pitchFamily="66" charset="0"/>
            </a:endParaRPr>
          </a:p>
          <a:p>
            <a:pPr>
              <a:lnSpc>
                <a:spcPct val="130000"/>
              </a:lnSpc>
              <a:buClr>
                <a:schemeClr val="accent1"/>
              </a:buClr>
              <a:buFont typeface="Wingdings" pitchFamily="2" charset="2"/>
              <a:buChar char="§"/>
            </a:pPr>
            <a:r>
              <a:rPr lang="en-US" b="1" dirty="0" smtClean="0">
                <a:solidFill>
                  <a:schemeClr val="tx2"/>
                </a:solidFill>
                <a:latin typeface="Comic Sans MS" pitchFamily="66" charset="0"/>
              </a:rPr>
              <a:t>Presence of Distal tipping of root tip</a:t>
            </a:r>
          </a:p>
          <a:p>
            <a:pPr>
              <a:lnSpc>
                <a:spcPct val="130000"/>
              </a:lnSpc>
              <a:buClr>
                <a:schemeClr val="accent1"/>
              </a:buClr>
              <a:buFont typeface="Wingdings" pitchFamily="2" charset="2"/>
              <a:buChar char="§"/>
            </a:pPr>
            <a:endParaRPr lang="en-US" dirty="0">
              <a:solidFill>
                <a:schemeClr val="tx2"/>
              </a:solidFill>
              <a:latin typeface="Comic Sans MS" pitchFamily="66" charset="0"/>
            </a:endParaRPr>
          </a:p>
          <a:p>
            <a:pPr rtl="0">
              <a:lnSpc>
                <a:spcPct val="130000"/>
              </a:lnSpc>
              <a:buClr>
                <a:schemeClr val="accent1"/>
              </a:buClr>
              <a:buFont typeface="Wingdings" pitchFamily="2" charset="2"/>
              <a:buChar char="§"/>
            </a:pPr>
            <a:r>
              <a:rPr lang="en-US" dirty="0">
                <a:solidFill>
                  <a:schemeClr val="tx2"/>
                </a:solidFill>
                <a:latin typeface="Comic Sans MS" pitchFamily="66" charset="0"/>
              </a:rPr>
              <a:t>The root tapers from the cervical line to the apex giving it a conical shape</a:t>
            </a:r>
          </a:p>
          <a:p>
            <a:pPr rtl="0">
              <a:lnSpc>
                <a:spcPct val="130000"/>
              </a:lnSpc>
              <a:buClr>
                <a:schemeClr val="accent1"/>
              </a:buClr>
              <a:buFont typeface="Wingdings" pitchFamily="2" charset="2"/>
              <a:buChar char="§"/>
            </a:pPr>
            <a:endParaRPr lang="en-US" dirty="0">
              <a:solidFill>
                <a:schemeClr val="tx2"/>
              </a:solidFill>
              <a:latin typeface="Comic Sans MS" pitchFamily="66" charset="0"/>
            </a:endParaRPr>
          </a:p>
        </p:txBody>
      </p:sp>
      <p:sp>
        <p:nvSpPr>
          <p:cNvPr id="49157" name="Text Box 6"/>
          <p:cNvSpPr txBox="1">
            <a:spLocks noChangeArrowheads="1"/>
          </p:cNvSpPr>
          <p:nvPr/>
        </p:nvSpPr>
        <p:spPr bwMode="auto">
          <a:xfrm>
            <a:off x="5257800" y="2895600"/>
            <a:ext cx="1371600" cy="1570038"/>
          </a:xfrm>
          <a:prstGeom prst="rect">
            <a:avLst/>
          </a:prstGeom>
          <a:noFill/>
          <a:ln w="9525">
            <a:noFill/>
            <a:miter lim="800000"/>
            <a:headEnd/>
            <a:tailEnd/>
          </a:ln>
        </p:spPr>
        <p:txBody>
          <a:bodyPr>
            <a:spAutoFit/>
          </a:bodyPr>
          <a:lstStyle/>
          <a:p>
            <a:pPr rtl="0">
              <a:spcBef>
                <a:spcPct val="50000"/>
              </a:spcBef>
            </a:pPr>
            <a:r>
              <a:rPr lang="en-US" dirty="0"/>
              <a:t>Straight conical blunt root</a:t>
            </a:r>
          </a:p>
        </p:txBody>
      </p:sp>
      <p:pic>
        <p:nvPicPr>
          <p:cNvPr id="6" name="Picture 5"/>
          <p:cNvPicPr>
            <a:picLocks noChangeAspect="1" noChangeArrowheads="1"/>
          </p:cNvPicPr>
          <p:nvPr/>
        </p:nvPicPr>
        <p:blipFill>
          <a:blip r:embed="rId2"/>
          <a:srcRect l="3233" t="18754" r="81896" b="20301"/>
          <a:stretch>
            <a:fillRect/>
          </a:stretch>
        </p:blipFill>
        <p:spPr>
          <a:xfrm>
            <a:off x="6934200" y="0"/>
            <a:ext cx="2209800" cy="6787243"/>
          </a:xfrm>
          <a:prstGeom prst="rect">
            <a:avLst/>
          </a:prstGeom>
          <a:noFill/>
        </p:spPr>
      </p:pic>
      <p:sp>
        <p:nvSpPr>
          <p:cNvPr id="49156" name="Line 16"/>
          <p:cNvSpPr>
            <a:spLocks noChangeShapeType="1"/>
          </p:cNvSpPr>
          <p:nvPr/>
        </p:nvSpPr>
        <p:spPr bwMode="auto">
          <a:xfrm flipV="1">
            <a:off x="6629400" y="2895600"/>
            <a:ext cx="990600" cy="4572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IN"/>
          </a:p>
        </p:txBody>
      </p:sp>
      <p:cxnSp>
        <p:nvCxnSpPr>
          <p:cNvPr id="7" name="Straight Connector 6"/>
          <p:cNvCxnSpPr/>
          <p:nvPr/>
        </p:nvCxnSpPr>
        <p:spPr>
          <a:xfrm rot="5400000">
            <a:off x="4686299" y="3390900"/>
            <a:ext cx="6858000" cy="76200"/>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8" name="Line 16"/>
          <p:cNvSpPr>
            <a:spLocks noChangeShapeType="1"/>
          </p:cNvSpPr>
          <p:nvPr/>
        </p:nvSpPr>
        <p:spPr bwMode="auto">
          <a:xfrm flipV="1">
            <a:off x="4191000" y="381000"/>
            <a:ext cx="3505200" cy="34290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IN"/>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152400" y="421481"/>
            <a:ext cx="5562600" cy="3693319"/>
          </a:xfrm>
          <a:prstGeom prst="rect">
            <a:avLst/>
          </a:prstGeom>
          <a:noFill/>
          <a:ln w="9525">
            <a:noFill/>
            <a:miter lim="800000"/>
            <a:headEnd/>
            <a:tailEnd/>
          </a:ln>
        </p:spPr>
        <p:txBody>
          <a:bodyPr wrap="square">
            <a:spAutoFit/>
          </a:bodyPr>
          <a:lstStyle/>
          <a:p>
            <a:pPr algn="ctr" rtl="0">
              <a:lnSpc>
                <a:spcPct val="130000"/>
              </a:lnSpc>
            </a:pPr>
            <a:r>
              <a:rPr lang="en-US" sz="3600" u="sng" dirty="0">
                <a:latin typeface="Bookman Old Style" pitchFamily="18" charset="0"/>
              </a:rPr>
              <a:t>Root</a:t>
            </a:r>
          </a:p>
          <a:p>
            <a:pPr rtl="0">
              <a:lnSpc>
                <a:spcPct val="130000"/>
              </a:lnSpc>
              <a:buClr>
                <a:schemeClr val="accent1"/>
              </a:buClr>
              <a:buFont typeface="Wingdings" pitchFamily="2" charset="2"/>
              <a:buChar char="§"/>
            </a:pPr>
            <a:endParaRPr lang="en-US" sz="2400" dirty="0">
              <a:solidFill>
                <a:schemeClr val="tx2"/>
              </a:solidFill>
              <a:latin typeface="Comic Sans MS" pitchFamily="66" charset="0"/>
            </a:endParaRPr>
          </a:p>
          <a:p>
            <a:pPr rtl="0">
              <a:lnSpc>
                <a:spcPct val="130000"/>
              </a:lnSpc>
              <a:buClr>
                <a:schemeClr val="accent1"/>
              </a:buClr>
              <a:buFont typeface="Wingdings" pitchFamily="2" charset="2"/>
              <a:buChar char="§"/>
            </a:pPr>
            <a:r>
              <a:rPr lang="en-US" sz="2400" dirty="0">
                <a:solidFill>
                  <a:schemeClr val="tx2"/>
                </a:solidFill>
                <a:latin typeface="Comic Sans MS" pitchFamily="66" charset="0"/>
              </a:rPr>
              <a:t>Apex is blunt</a:t>
            </a:r>
          </a:p>
          <a:p>
            <a:pPr rtl="0">
              <a:lnSpc>
                <a:spcPct val="130000"/>
              </a:lnSpc>
              <a:buClr>
                <a:schemeClr val="accent1"/>
              </a:buClr>
              <a:buFont typeface="Wingdings" pitchFamily="2" charset="2"/>
              <a:buChar char="§"/>
            </a:pPr>
            <a:endParaRPr lang="en-US" sz="2400" dirty="0">
              <a:solidFill>
                <a:schemeClr val="tx2"/>
              </a:solidFill>
              <a:latin typeface="Comic Sans MS" pitchFamily="66" charset="0"/>
            </a:endParaRPr>
          </a:p>
          <a:p>
            <a:pPr>
              <a:lnSpc>
                <a:spcPct val="130000"/>
              </a:lnSpc>
              <a:buClr>
                <a:schemeClr val="accent1"/>
              </a:buClr>
              <a:buFont typeface="Wingdings" pitchFamily="2" charset="2"/>
              <a:buChar char="§"/>
            </a:pPr>
            <a:r>
              <a:rPr lang="en-US" sz="2400" b="1" dirty="0" smtClean="0">
                <a:solidFill>
                  <a:schemeClr val="tx2"/>
                </a:solidFill>
                <a:latin typeface="Comic Sans MS" pitchFamily="66" charset="0"/>
              </a:rPr>
              <a:t>Presence of Distal curvature</a:t>
            </a:r>
            <a:endParaRPr lang="en-US" sz="2400" dirty="0">
              <a:solidFill>
                <a:schemeClr val="tx2"/>
              </a:solidFill>
              <a:latin typeface="Comic Sans MS" pitchFamily="66" charset="0"/>
            </a:endParaRPr>
          </a:p>
          <a:p>
            <a:pPr rtl="0">
              <a:lnSpc>
                <a:spcPct val="130000"/>
              </a:lnSpc>
              <a:buClr>
                <a:schemeClr val="accent1"/>
              </a:buClr>
              <a:buFont typeface="Wingdings" pitchFamily="2" charset="2"/>
              <a:buChar char="§"/>
            </a:pPr>
            <a:endParaRPr lang="en-US" sz="2400" dirty="0">
              <a:solidFill>
                <a:schemeClr val="tx2"/>
              </a:solidFill>
              <a:latin typeface="Comic Sans MS" pitchFamily="66" charset="0"/>
            </a:endParaRPr>
          </a:p>
          <a:p>
            <a:pPr rtl="0">
              <a:lnSpc>
                <a:spcPct val="130000"/>
              </a:lnSpc>
              <a:buClr>
                <a:schemeClr val="accent1"/>
              </a:buClr>
              <a:buFont typeface="Wingdings" pitchFamily="2" charset="2"/>
              <a:buChar char="§"/>
            </a:pPr>
            <a:r>
              <a:rPr lang="en-US" sz="2400" dirty="0">
                <a:solidFill>
                  <a:schemeClr val="tx2"/>
                </a:solidFill>
                <a:latin typeface="Comic Sans MS" pitchFamily="66" charset="0"/>
              </a:rPr>
              <a:t>Lingual convergence of root is seen</a:t>
            </a:r>
          </a:p>
        </p:txBody>
      </p:sp>
      <p:pic>
        <p:nvPicPr>
          <p:cNvPr id="4" name="Picture 3" descr="E:\Users\Dr.Shudhanshu Dixit\1st molar\20120513_052910.JPG"/>
          <p:cNvPicPr>
            <a:picLocks noChangeAspect="1" noChangeArrowheads="1"/>
          </p:cNvPicPr>
          <p:nvPr/>
        </p:nvPicPr>
        <p:blipFill>
          <a:blip r:embed="rId2" cstate="print">
            <a:lum bright="10000" contrast="40000"/>
          </a:blip>
          <a:srcRect l="23769" t="37161" r="42138" b="35578"/>
          <a:stretch>
            <a:fillRect/>
          </a:stretch>
        </p:blipFill>
        <p:spPr bwMode="auto">
          <a:xfrm rot="5400000">
            <a:off x="3670852" y="2375452"/>
            <a:ext cx="6248401" cy="2716695"/>
          </a:xfrm>
          <a:prstGeom prst="rect">
            <a:avLst/>
          </a:prstGeom>
          <a:noFill/>
        </p:spPr>
      </p:pic>
      <p:pic>
        <p:nvPicPr>
          <p:cNvPr id="5" name="Picture 4" descr="E:\Users\Dr.Shudhanshu Dixit\1st molar\20120513_052910.JPG"/>
          <p:cNvPicPr>
            <a:picLocks noChangeAspect="1" noChangeArrowheads="1"/>
          </p:cNvPicPr>
          <p:nvPr/>
        </p:nvPicPr>
        <p:blipFill>
          <a:blip r:embed="rId3">
            <a:lum bright="10000" contrast="40000"/>
          </a:blip>
          <a:srcRect l="23398" t="72922" r="73637" b="13353"/>
          <a:stretch>
            <a:fillRect/>
          </a:stretch>
        </p:blipFill>
        <p:spPr bwMode="auto">
          <a:xfrm rot="5400000">
            <a:off x="5176309" y="-462491"/>
            <a:ext cx="609599" cy="1534582"/>
          </a:xfrm>
          <a:prstGeom prst="rect">
            <a:avLst/>
          </a:prstGeom>
          <a:noFill/>
        </p:spPr>
      </p:pic>
      <p:pic>
        <p:nvPicPr>
          <p:cNvPr id="6" name="Picture 5" descr="E:\Users\Dr.Shudhanshu Dixit\1st molar\20120513_052910.JPG"/>
          <p:cNvPicPr>
            <a:picLocks noChangeAspect="1" noChangeArrowheads="1"/>
          </p:cNvPicPr>
          <p:nvPr/>
        </p:nvPicPr>
        <p:blipFill>
          <a:blip r:embed="rId3">
            <a:lum bright="10000" contrast="40000"/>
          </a:blip>
          <a:srcRect l="23769" t="7401" r="73266" b="75561"/>
          <a:stretch>
            <a:fillRect/>
          </a:stretch>
        </p:blipFill>
        <p:spPr bwMode="auto">
          <a:xfrm rot="5400000">
            <a:off x="8039098" y="-647699"/>
            <a:ext cx="609603" cy="1905000"/>
          </a:xfrm>
          <a:prstGeom prst="rect">
            <a:avLst/>
          </a:prstGeom>
          <a:noFill/>
        </p:spPr>
      </p:pic>
      <p:cxnSp>
        <p:nvCxnSpPr>
          <p:cNvPr id="8" name="Straight Connector 7"/>
          <p:cNvCxnSpPr/>
          <p:nvPr/>
        </p:nvCxnSpPr>
        <p:spPr>
          <a:xfrm rot="5400000">
            <a:off x="3390900" y="3390900"/>
            <a:ext cx="6858000" cy="762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SUMMARY</a:t>
            </a:r>
          </a:p>
        </p:txBody>
      </p:sp>
      <p:sp>
        <p:nvSpPr>
          <p:cNvPr id="56323" name="TextBox 3"/>
          <p:cNvSpPr txBox="1">
            <a:spLocks noChangeArrowheads="1"/>
          </p:cNvSpPr>
          <p:nvPr/>
        </p:nvSpPr>
        <p:spPr bwMode="auto">
          <a:xfrm>
            <a:off x="685800" y="1447800"/>
            <a:ext cx="7772400" cy="4832092"/>
          </a:xfrm>
          <a:prstGeom prst="rect">
            <a:avLst/>
          </a:prstGeom>
          <a:noFill/>
          <a:ln w="9525">
            <a:noFill/>
            <a:miter lim="800000"/>
            <a:headEnd/>
            <a:tailEnd/>
          </a:ln>
        </p:spPr>
        <p:txBody>
          <a:bodyPr>
            <a:spAutoFit/>
          </a:bodyPr>
          <a:lstStyle/>
          <a:p>
            <a:r>
              <a:rPr lang="en-US" sz="2800" dirty="0"/>
              <a:t>The </a:t>
            </a:r>
            <a:r>
              <a:rPr lang="en-US" sz="2800" b="1" dirty="0"/>
              <a:t>maxillary </a:t>
            </a:r>
            <a:r>
              <a:rPr lang="en-US" sz="2800" b="1" dirty="0" smtClean="0"/>
              <a:t>lateral </a:t>
            </a:r>
            <a:r>
              <a:rPr lang="en-US" sz="2800" b="1" dirty="0"/>
              <a:t>incisor</a:t>
            </a:r>
            <a:r>
              <a:rPr lang="en-US" sz="2800" dirty="0"/>
              <a:t> is a human tooth in the front upper jaw, or maxilla, and is usually the most visible of all teeth in the mouth. It is located </a:t>
            </a:r>
            <a:r>
              <a:rPr lang="en-US" sz="2800" dirty="0" smtClean="0"/>
              <a:t>distal</a:t>
            </a:r>
            <a:r>
              <a:rPr lang="en-US" sz="2800" dirty="0"/>
              <a:t> (closer to the midline of the face) to the maxillary </a:t>
            </a:r>
            <a:r>
              <a:rPr lang="en-US" sz="2800" dirty="0" smtClean="0"/>
              <a:t>central </a:t>
            </a:r>
            <a:r>
              <a:rPr lang="en-US" sz="2800" dirty="0"/>
              <a:t>incisor. As with all incisors, their function is for shearing or cutting food during mastication (chewing). There is typically a single cusp on each tooth, called an </a:t>
            </a:r>
            <a:r>
              <a:rPr lang="en-US" sz="2800" dirty="0" err="1"/>
              <a:t>incisal</a:t>
            </a:r>
            <a:r>
              <a:rPr lang="en-US" sz="2800" dirty="0"/>
              <a:t> ridge or </a:t>
            </a:r>
            <a:r>
              <a:rPr lang="en-US" sz="2800" dirty="0" err="1"/>
              <a:t>incisal</a:t>
            </a:r>
            <a:r>
              <a:rPr lang="en-US" sz="2800" dirty="0"/>
              <a:t> edge. Formation of these teeth begins at 14 weeks in </a:t>
            </a:r>
            <a:r>
              <a:rPr lang="en-US" sz="2800" dirty="0" err="1"/>
              <a:t>utero</a:t>
            </a:r>
            <a:r>
              <a:rPr lang="en-US" sz="2800" dirty="0"/>
              <a:t> for the deciduous (baby) set and 3–4 months of age for the permanent set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t>
            </a:r>
            <a:r>
              <a:rPr lang="en-US" smtClean="0"/>
              <a:t>home message </a:t>
            </a:r>
            <a:endParaRPr lang="en-US"/>
          </a:p>
        </p:txBody>
      </p:sp>
      <p:sp>
        <p:nvSpPr>
          <p:cNvPr id="3" name="Content Placeholder 2"/>
          <p:cNvSpPr>
            <a:spLocks noGrp="1"/>
          </p:cNvSpPr>
          <p:nvPr>
            <p:ph idx="1"/>
          </p:nvPr>
        </p:nvSpPr>
        <p:spPr/>
        <p:txBody>
          <a:bodyPr/>
          <a:lstStyle/>
          <a:p>
            <a:r>
              <a:rPr lang="en-US" dirty="0" smtClean="0"/>
              <a:t>The </a:t>
            </a:r>
            <a:r>
              <a:rPr lang="en-US" b="1" dirty="0" smtClean="0"/>
              <a:t>maxillary lateral incisor</a:t>
            </a:r>
            <a:r>
              <a:rPr lang="en-US" dirty="0" smtClean="0"/>
              <a:t> is a human tooth in the front upper jaw, or maxilla, and is usually the most visible of all teeth in the mouth. It is located distal (closer to the midline of the face) to the maxillary central incisor.</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References</a:t>
            </a:r>
          </a:p>
        </p:txBody>
      </p:sp>
      <p:sp>
        <p:nvSpPr>
          <p:cNvPr id="3" name="Content Placeholder 2"/>
          <p:cNvSpPr>
            <a:spLocks noGrp="1"/>
          </p:cNvSpPr>
          <p:nvPr>
            <p:ph idx="1"/>
          </p:nvPr>
        </p:nvSpPr>
        <p:spPr/>
        <p:txBody>
          <a:bodyPr>
            <a:normAutofit fontScale="92500" lnSpcReduction="20000"/>
          </a:bodyPr>
          <a:lstStyle/>
          <a:p>
            <a:pPr algn="l">
              <a:buNone/>
              <a:defRPr/>
            </a:pPr>
            <a:r>
              <a:rPr lang="en-US" sz="3200" dirty="0" smtClean="0"/>
              <a:t>Nelson, Stanley J. (2014-11-25). </a:t>
            </a:r>
            <a:r>
              <a:rPr lang="en-US" sz="3200" i="1" dirty="0" smtClean="0"/>
              <a:t>Wheeler's dental anatomy, physiology, and occlusion</a:t>
            </a:r>
            <a:r>
              <a:rPr lang="en-US" sz="3200" dirty="0" smtClean="0"/>
              <a:t>. ISBN 9780323263238</a:t>
            </a:r>
            <a:r>
              <a:rPr lang="en-US" dirty="0" smtClean="0"/>
              <a:t>.Philadelphia W.B. Saunders ;2002</a:t>
            </a:r>
          </a:p>
          <a:p>
            <a:pPr algn="l">
              <a:buFont typeface="Wingdings" pitchFamily="2" charset="2"/>
              <a:buNone/>
              <a:defRPr/>
            </a:pPr>
            <a:endParaRPr lang="en-US" dirty="0" smtClean="0"/>
          </a:p>
          <a:p>
            <a:pPr algn="l">
              <a:buFont typeface="Wingdings" pitchFamily="2" charset="2"/>
              <a:buNone/>
              <a:defRPr/>
            </a:pPr>
            <a:r>
              <a:rPr lang="en-US" dirty="0" smtClean="0"/>
              <a:t>Richard </a:t>
            </a:r>
            <a:r>
              <a:rPr lang="en-US" dirty="0" err="1" smtClean="0"/>
              <a:t>Tencate</a:t>
            </a:r>
            <a:r>
              <a:rPr lang="en-US" dirty="0" smtClean="0"/>
              <a:t> , Oral Histology development ,structure and function . 5</a:t>
            </a:r>
            <a:r>
              <a:rPr lang="en-US" baseline="30000" dirty="0" smtClean="0"/>
              <a:t>th</a:t>
            </a:r>
            <a:r>
              <a:rPr lang="en-US" dirty="0" smtClean="0"/>
              <a:t> Edition ,1998</a:t>
            </a:r>
          </a:p>
          <a:p>
            <a:pPr algn="l">
              <a:buFont typeface="Wingdings" pitchFamily="2" charset="2"/>
              <a:buNone/>
              <a:defRPr/>
            </a:pPr>
            <a:endParaRPr lang="en-US" dirty="0" smtClean="0"/>
          </a:p>
          <a:p>
            <a:pPr algn="l">
              <a:buFont typeface="Wingdings" pitchFamily="2" charset="2"/>
              <a:buNone/>
              <a:defRPr/>
            </a:pPr>
            <a:r>
              <a:rPr lang="en-US" dirty="0" smtClean="0"/>
              <a:t>Carranza F.A., Michael G. Newman . Clinical </a:t>
            </a:r>
            <a:r>
              <a:rPr lang="en-US" dirty="0" err="1" smtClean="0"/>
              <a:t>periodontology</a:t>
            </a:r>
            <a:r>
              <a:rPr lang="en-US" dirty="0" smtClean="0"/>
              <a:t> 8,9,10</a:t>
            </a:r>
            <a:r>
              <a:rPr lang="en-US" baseline="30000" dirty="0" smtClean="0"/>
              <a:t>th</a:t>
            </a:r>
            <a:r>
              <a:rPr lang="en-US" dirty="0" smtClean="0"/>
              <a:t> edition</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a:solidFill>
            <a:schemeClr val="accent2"/>
          </a:solidFill>
        </p:spPr>
        <p:txBody>
          <a:bodyPr anchor="ctr">
            <a:normAutofit/>
          </a:bodyPr>
          <a:lstStyle/>
          <a:p>
            <a:pPr algn="ctr" rtl="0" fontAlgn="auto">
              <a:spcAft>
                <a:spcPts val="0"/>
              </a:spcAft>
              <a:defRPr/>
            </a:pPr>
            <a:r>
              <a:rPr lang="en-US" sz="4400" dirty="0" err="1">
                <a:solidFill>
                  <a:schemeClr val="bg1"/>
                </a:solidFill>
                <a:latin typeface="+mj-lt"/>
                <a:ea typeface="+mj-ea"/>
                <a:cs typeface="+mj-cs"/>
              </a:rPr>
              <a:t>Frequentely</a:t>
            </a:r>
            <a:r>
              <a:rPr lang="en-US" sz="4400" dirty="0">
                <a:solidFill>
                  <a:schemeClr val="bg1"/>
                </a:solidFill>
                <a:latin typeface="+mj-lt"/>
                <a:ea typeface="+mj-ea"/>
                <a:cs typeface="+mj-cs"/>
              </a:rPr>
              <a:t> Asked Questions</a:t>
            </a:r>
            <a:endParaRPr lang="en-IN" sz="4400" dirty="0">
              <a:solidFill>
                <a:schemeClr val="bg1"/>
              </a:solidFill>
              <a:latin typeface="+mj-lt"/>
              <a:ea typeface="+mj-ea"/>
              <a:cs typeface="+mj-cs"/>
            </a:endParaRPr>
          </a:p>
        </p:txBody>
      </p:sp>
      <p:sp>
        <p:nvSpPr>
          <p:cNvPr id="5" name="Content Placeholder 2"/>
          <p:cNvSpPr txBox="1">
            <a:spLocks/>
          </p:cNvSpPr>
          <p:nvPr/>
        </p:nvSpPr>
        <p:spPr>
          <a:xfrm>
            <a:off x="609600" y="1752600"/>
            <a:ext cx="8229600" cy="4525963"/>
          </a:xfrm>
          <a:prstGeom prst="rect">
            <a:avLst/>
          </a:prstGeom>
        </p:spPr>
        <p:txBody>
          <a:bodyPr>
            <a:normAutofit lnSpcReduction="10000"/>
          </a:bodyPr>
          <a:lstStyle/>
          <a:p>
            <a:pPr marL="514350" indent="-514350" rtl="0" fontAlgn="auto">
              <a:spcBef>
                <a:spcPct val="20000"/>
              </a:spcBef>
              <a:spcAft>
                <a:spcPts val="0"/>
              </a:spcAft>
              <a:buFont typeface="+mj-lt"/>
              <a:buAutoNum type="arabicPeriod"/>
              <a:defRPr/>
            </a:pPr>
            <a:r>
              <a:rPr lang="en-US" sz="3200" dirty="0">
                <a:latin typeface="+mn-lt"/>
                <a:cs typeface="+mn-cs"/>
              </a:rPr>
              <a:t>Describe various aspects of Permanent Maxillary </a:t>
            </a:r>
            <a:r>
              <a:rPr lang="en-US" sz="3200" dirty="0" smtClean="0">
                <a:latin typeface="+mn-lt"/>
                <a:cs typeface="+mn-cs"/>
              </a:rPr>
              <a:t>lateral </a:t>
            </a:r>
            <a:r>
              <a:rPr lang="en-US" sz="3200" dirty="0">
                <a:latin typeface="+mn-lt"/>
                <a:cs typeface="+mn-cs"/>
              </a:rPr>
              <a:t>incisor in detail</a:t>
            </a:r>
          </a:p>
          <a:p>
            <a:pPr marL="514350" indent="-514350" rtl="0" fontAlgn="auto">
              <a:spcBef>
                <a:spcPct val="20000"/>
              </a:spcBef>
              <a:spcAft>
                <a:spcPts val="0"/>
              </a:spcAft>
              <a:buFont typeface="+mj-lt"/>
              <a:buAutoNum type="arabicPeriod"/>
              <a:defRPr/>
            </a:pPr>
            <a:endParaRPr lang="en-US" sz="3200" dirty="0">
              <a:latin typeface="+mn-lt"/>
              <a:cs typeface="+mn-cs"/>
            </a:endParaRPr>
          </a:p>
          <a:p>
            <a:pPr marL="514350" indent="-514350" rtl="0" fontAlgn="auto">
              <a:spcBef>
                <a:spcPct val="20000"/>
              </a:spcBef>
              <a:spcAft>
                <a:spcPts val="0"/>
              </a:spcAft>
              <a:buFont typeface="+mj-lt"/>
              <a:buAutoNum type="arabicPeriod"/>
              <a:defRPr/>
            </a:pPr>
            <a:r>
              <a:rPr lang="en-US" sz="3200" dirty="0">
                <a:latin typeface="+mn-lt"/>
                <a:cs typeface="+mn-cs"/>
              </a:rPr>
              <a:t>Morphology of </a:t>
            </a:r>
            <a:r>
              <a:rPr lang="en-US" sz="3200" dirty="0"/>
              <a:t>Permanent Maxillary </a:t>
            </a:r>
            <a:r>
              <a:rPr lang="en-US" sz="3200" dirty="0" smtClean="0"/>
              <a:t>lateral </a:t>
            </a:r>
            <a:r>
              <a:rPr lang="en-US" sz="3200" dirty="0"/>
              <a:t>incisor</a:t>
            </a:r>
            <a:endParaRPr lang="en-US" sz="3200" dirty="0">
              <a:latin typeface="+mn-lt"/>
              <a:cs typeface="+mn-cs"/>
            </a:endParaRPr>
          </a:p>
          <a:p>
            <a:pPr marL="514350" indent="-514350" rtl="0" fontAlgn="auto">
              <a:spcBef>
                <a:spcPct val="20000"/>
              </a:spcBef>
              <a:spcAft>
                <a:spcPts val="0"/>
              </a:spcAft>
              <a:buFont typeface="+mj-lt"/>
              <a:buAutoNum type="arabicPeriod"/>
              <a:defRPr/>
            </a:pPr>
            <a:r>
              <a:rPr lang="en-US" sz="3200" dirty="0">
                <a:latin typeface="+mn-lt"/>
                <a:cs typeface="+mn-cs"/>
              </a:rPr>
              <a:t>Differences </a:t>
            </a:r>
            <a:r>
              <a:rPr lang="en-US" sz="3200" dirty="0" err="1">
                <a:latin typeface="+mn-lt"/>
                <a:cs typeface="+mn-cs"/>
              </a:rPr>
              <a:t>beween</a:t>
            </a:r>
            <a:r>
              <a:rPr lang="en-US" sz="3200" dirty="0">
                <a:latin typeface="+mn-lt"/>
                <a:cs typeface="+mn-cs"/>
              </a:rPr>
              <a:t> Labial and Lingual aspect of </a:t>
            </a:r>
            <a:r>
              <a:rPr lang="en-US" sz="3200" dirty="0"/>
              <a:t>Permanent Maxillary </a:t>
            </a:r>
            <a:r>
              <a:rPr lang="en-US" sz="3200" dirty="0" smtClean="0"/>
              <a:t>lateral </a:t>
            </a:r>
            <a:r>
              <a:rPr lang="en-US" sz="3200" dirty="0"/>
              <a:t>incisor</a:t>
            </a:r>
            <a:endParaRPr lang="en-US" sz="3200" dirty="0">
              <a:latin typeface="+mn-lt"/>
              <a:cs typeface="+mn-cs"/>
            </a:endParaRPr>
          </a:p>
          <a:p>
            <a:pPr marL="514350" indent="-514350" rtl="0" fontAlgn="auto">
              <a:spcBef>
                <a:spcPct val="20000"/>
              </a:spcBef>
              <a:spcAft>
                <a:spcPts val="0"/>
              </a:spcAft>
              <a:buFont typeface="+mj-lt"/>
              <a:buAutoNum type="arabicPeriod"/>
              <a:defRPr/>
            </a:pPr>
            <a:r>
              <a:rPr lang="en-US" sz="3200" dirty="0">
                <a:latin typeface="+mn-lt"/>
                <a:cs typeface="+mn-cs"/>
              </a:rPr>
              <a:t>Draw well </a:t>
            </a:r>
            <a:r>
              <a:rPr lang="en-US" sz="3200" dirty="0" err="1">
                <a:latin typeface="+mn-lt"/>
                <a:cs typeface="+mn-cs"/>
              </a:rPr>
              <a:t>labelled</a:t>
            </a:r>
            <a:r>
              <a:rPr lang="en-US" sz="3200" dirty="0">
                <a:latin typeface="+mn-lt"/>
                <a:cs typeface="+mn-cs"/>
              </a:rPr>
              <a:t> diagram of </a:t>
            </a:r>
            <a:r>
              <a:rPr lang="en-US" sz="3200" dirty="0"/>
              <a:t>Permanent </a:t>
            </a:r>
            <a:r>
              <a:rPr lang="en-US" sz="3200"/>
              <a:t>Maxillary </a:t>
            </a:r>
            <a:r>
              <a:rPr lang="en-US" sz="3200" smtClean="0"/>
              <a:t>lateral </a:t>
            </a:r>
            <a:r>
              <a:rPr lang="en-US" sz="3200" dirty="0"/>
              <a:t>incisor</a:t>
            </a:r>
            <a:endParaRPr lang="en-US" sz="3200" dirty="0">
              <a:latin typeface="+mn-lt"/>
              <a:cs typeface="+mn-cs"/>
            </a:endParaRPr>
          </a:p>
          <a:p>
            <a:pPr marL="514350" indent="-514350" rtl="0" fontAlgn="auto">
              <a:spcBef>
                <a:spcPct val="20000"/>
              </a:spcBef>
              <a:spcAft>
                <a:spcPts val="0"/>
              </a:spcAft>
              <a:buFont typeface="+mj-lt"/>
              <a:buAutoNum type="arabicPeriod"/>
              <a:defRPr/>
            </a:pPr>
            <a:endParaRPr lang="en-IN" sz="3200" dirty="0">
              <a:latin typeface="+mn-lt"/>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smtClean="0"/>
          </a:p>
        </p:txBody>
      </p:sp>
      <p:sp>
        <p:nvSpPr>
          <p:cNvPr id="59395" name="Content Placeholder 2"/>
          <p:cNvSpPr>
            <a:spLocks noGrp="1"/>
          </p:cNvSpPr>
          <p:nvPr>
            <p:ph idx="1"/>
          </p:nvPr>
        </p:nvSpPr>
        <p:spPr>
          <a:xfrm>
            <a:off x="428625" y="2332038"/>
            <a:ext cx="8229600" cy="4525962"/>
          </a:xfrm>
        </p:spPr>
        <p:txBody>
          <a:bodyPr/>
          <a:lstStyle/>
          <a:p>
            <a:pPr algn="ctr">
              <a:buFont typeface="Wingdings" pitchFamily="2" charset="2"/>
              <a:buNone/>
            </a:pPr>
            <a:r>
              <a:rPr lang="en-US" sz="9600" smtClean="0"/>
              <a:t>THANKYOU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457200" y="1268413"/>
            <a:ext cx="8229600" cy="5284787"/>
          </a:xfrm>
        </p:spPr>
        <p:txBody>
          <a:bodyPr>
            <a:normAutofit fontScale="90000"/>
          </a:bodyPr>
          <a:lstStyle/>
          <a:p>
            <a:pPr algn="l" rtl="0" eaLnBrk="1" hangingPunct="1"/>
            <a:r>
              <a:rPr lang="en-US" sz="2800" b="1" dirty="0" smtClean="0">
                <a:solidFill>
                  <a:schemeClr val="tx1"/>
                </a:solidFill>
                <a:latin typeface="Bookman Old Style" pitchFamily="18" charset="0"/>
              </a:rPr>
              <a:t/>
            </a:r>
            <a:br>
              <a:rPr lang="en-US" sz="2800" b="1" dirty="0" smtClean="0">
                <a:solidFill>
                  <a:schemeClr val="tx1"/>
                </a:solidFill>
                <a:latin typeface="Bookman Old Style" pitchFamily="18" charset="0"/>
              </a:rPr>
            </a:br>
            <a:r>
              <a:rPr lang="en-US" sz="2800" dirty="0" smtClean="0">
                <a:solidFill>
                  <a:schemeClr val="tx1"/>
                </a:solidFill>
                <a:latin typeface="Bookman Old Style" pitchFamily="18" charset="0"/>
              </a:rPr>
              <a:t/>
            </a:r>
            <a:br>
              <a:rPr lang="en-US" sz="2800" dirty="0" smtClean="0">
                <a:solidFill>
                  <a:schemeClr val="tx1"/>
                </a:solidFill>
                <a:latin typeface="Bookman Old Style" pitchFamily="18" charset="0"/>
              </a:rPr>
            </a:br>
            <a:r>
              <a:rPr lang="en-US" sz="2800" dirty="0" smtClean="0">
                <a:solidFill>
                  <a:schemeClr val="tx1"/>
                </a:solidFill>
                <a:latin typeface="Bookman Old Style" pitchFamily="18" charset="0"/>
              </a:rPr>
              <a:t/>
            </a:r>
            <a:br>
              <a:rPr lang="en-US" sz="2800" dirty="0" smtClean="0">
                <a:solidFill>
                  <a:schemeClr val="tx1"/>
                </a:solidFill>
                <a:latin typeface="Bookman Old Style" pitchFamily="18"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2 in number (Right &amp; Left)</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err="1" smtClean="0">
                <a:latin typeface="Comic Sans MS" pitchFamily="66" charset="0"/>
              </a:rPr>
              <a:t>Mesial</a:t>
            </a:r>
            <a:r>
              <a:rPr lang="en-US" sz="2400" dirty="0" smtClean="0">
                <a:latin typeface="Comic Sans MS" pitchFamily="66" charset="0"/>
              </a:rPr>
              <a:t> side : Maxillary central incisor</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Distal side : Maxillary canine</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b="1" dirty="0" smtClean="0">
                <a:latin typeface="Comic Sans MS" pitchFamily="66" charset="0"/>
              </a:rPr>
              <a:t>Maxillary central incisor and lateral are similar in anatomy and complement each other in function</a:t>
            </a: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endParaRPr lang="en-US" sz="2400" dirty="0" smtClean="0">
              <a:latin typeface="Comic Sans MS" pitchFamily="66" charset="0"/>
            </a:endParaRPr>
          </a:p>
        </p:txBody>
      </p:sp>
      <p:sp>
        <p:nvSpPr>
          <p:cNvPr id="4" name="TextBox 3"/>
          <p:cNvSpPr txBox="1"/>
          <p:nvPr/>
        </p:nvSpPr>
        <p:spPr>
          <a:xfrm>
            <a:off x="2971800" y="762000"/>
            <a:ext cx="3239990" cy="646331"/>
          </a:xfrm>
          <a:prstGeom prst="rect">
            <a:avLst/>
          </a:prstGeom>
          <a:noFill/>
        </p:spPr>
        <p:txBody>
          <a:bodyPr wrap="none" rtlCol="0">
            <a:spAutoFit/>
          </a:bodyPr>
          <a:lstStyle/>
          <a:p>
            <a:r>
              <a:rPr lang="en-US" sz="3600" b="1" dirty="0" smtClean="0">
                <a:latin typeface="Bookman Old Style" pitchFamily="18" charset="0"/>
              </a:rPr>
              <a:t>Introduction</a:t>
            </a:r>
            <a:endParaRPr lang="en-IN" sz="3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Overall dimensions</a:t>
            </a:r>
            <a:endParaRPr lang="en-IN" dirty="0" smtClean="0"/>
          </a:p>
        </p:txBody>
      </p:sp>
      <p:grpSp>
        <p:nvGrpSpPr>
          <p:cNvPr id="2" name="Group 13"/>
          <p:cNvGrpSpPr>
            <a:grpSpLocks noGrp="1"/>
          </p:cNvGrpSpPr>
          <p:nvPr>
            <p:ph idx="1"/>
          </p:nvPr>
        </p:nvGrpSpPr>
        <p:grpSpPr bwMode="auto">
          <a:xfrm>
            <a:off x="457200" y="1600200"/>
            <a:ext cx="8229600" cy="2362200"/>
            <a:chOff x="838200" y="2133600"/>
            <a:chExt cx="7391400" cy="1655762"/>
          </a:xfrm>
        </p:grpSpPr>
        <p:pic>
          <p:nvPicPr>
            <p:cNvPr id="6149" name="Picture 11" descr="MaxMucogingival"/>
            <p:cNvPicPr>
              <a:picLocks noChangeAspect="1" noChangeArrowheads="1"/>
            </p:cNvPicPr>
            <p:nvPr/>
          </p:nvPicPr>
          <p:blipFill>
            <a:blip r:embed="rId2"/>
            <a:srcRect l="3000" t="14000" r="-500" b="29506"/>
            <a:stretch>
              <a:fillRect/>
            </a:stretch>
          </p:blipFill>
          <p:spPr bwMode="auto">
            <a:xfrm>
              <a:off x="4419600" y="2133600"/>
              <a:ext cx="3810000" cy="1655762"/>
            </a:xfrm>
            <a:prstGeom prst="rect">
              <a:avLst/>
            </a:prstGeom>
            <a:noFill/>
            <a:ln w="9525">
              <a:noFill/>
              <a:miter lim="800000"/>
              <a:headEnd/>
              <a:tailEnd/>
            </a:ln>
          </p:spPr>
        </p:pic>
        <p:sp>
          <p:nvSpPr>
            <p:cNvPr id="6150" name="Text Box 6"/>
            <p:cNvSpPr txBox="1">
              <a:spLocks noChangeArrowheads="1"/>
            </p:cNvSpPr>
            <p:nvPr/>
          </p:nvSpPr>
          <p:spPr bwMode="auto">
            <a:xfrm>
              <a:off x="838200" y="2743200"/>
              <a:ext cx="3352800" cy="841359"/>
            </a:xfrm>
            <a:prstGeom prst="rect">
              <a:avLst/>
            </a:prstGeom>
            <a:noFill/>
            <a:ln w="9525">
              <a:noFill/>
              <a:miter lim="800000"/>
              <a:headEnd/>
              <a:tailEnd/>
            </a:ln>
          </p:spPr>
          <p:txBody>
            <a:bodyPr>
              <a:spAutoFit/>
            </a:bodyPr>
            <a:lstStyle/>
            <a:p>
              <a:pPr rtl="0">
                <a:spcBef>
                  <a:spcPct val="50000"/>
                </a:spcBef>
              </a:pPr>
              <a:r>
                <a:rPr lang="en-US" sz="2400" dirty="0"/>
                <a:t>Maxillary </a:t>
              </a:r>
              <a:r>
                <a:rPr lang="en-US" sz="2400" dirty="0" smtClean="0"/>
                <a:t>central </a:t>
              </a:r>
              <a:r>
                <a:rPr lang="en-US" sz="2400" dirty="0"/>
                <a:t>incisor is bigger and lateral incisor smaller</a:t>
              </a:r>
            </a:p>
          </p:txBody>
        </p:sp>
        <p:grpSp>
          <p:nvGrpSpPr>
            <p:cNvPr id="3" name="Group 12"/>
            <p:cNvGrpSpPr>
              <a:grpSpLocks/>
            </p:cNvGrpSpPr>
            <p:nvPr/>
          </p:nvGrpSpPr>
          <p:grpSpPr bwMode="auto">
            <a:xfrm>
              <a:off x="3733800" y="3047999"/>
              <a:ext cx="2209800" cy="304800"/>
              <a:chOff x="3810000" y="3047999"/>
              <a:chExt cx="2209800" cy="304800"/>
            </a:xfrm>
          </p:grpSpPr>
          <p:cxnSp>
            <p:nvCxnSpPr>
              <p:cNvPr id="9" name="Straight Arrow Connector 8"/>
              <p:cNvCxnSpPr/>
              <p:nvPr/>
            </p:nvCxnSpPr>
            <p:spPr bwMode="auto">
              <a:xfrm flipV="1">
                <a:off x="3810221" y="3048275"/>
                <a:ext cx="2210006" cy="11795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bwMode="auto">
              <a:xfrm>
                <a:off x="3810221" y="3200721"/>
                <a:ext cx="1524191" cy="1524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sp>
        <p:nvSpPr>
          <p:cNvPr id="6148" name="TextBox 10"/>
          <p:cNvSpPr txBox="1">
            <a:spLocks noChangeArrowheads="1"/>
          </p:cNvSpPr>
          <p:nvPr/>
        </p:nvSpPr>
        <p:spPr bwMode="auto">
          <a:xfrm>
            <a:off x="685800" y="4572000"/>
            <a:ext cx="7712496" cy="1077218"/>
          </a:xfrm>
          <a:prstGeom prst="rect">
            <a:avLst/>
          </a:prstGeom>
          <a:noFill/>
          <a:ln w="9525">
            <a:noFill/>
            <a:miter lim="800000"/>
            <a:headEnd/>
            <a:tailEnd/>
          </a:ln>
        </p:spPr>
        <p:txBody>
          <a:bodyPr wrap="none">
            <a:spAutoFit/>
          </a:bodyPr>
          <a:lstStyle/>
          <a:p>
            <a:r>
              <a:rPr lang="en-US" b="1" dirty="0"/>
              <a:t>Maxillary </a:t>
            </a:r>
            <a:r>
              <a:rPr lang="en-US" b="1" dirty="0" smtClean="0"/>
              <a:t>Lateral </a:t>
            </a:r>
            <a:r>
              <a:rPr lang="en-US" b="1" dirty="0"/>
              <a:t>incisor   </a:t>
            </a:r>
            <a:r>
              <a:rPr lang="en-US" b="1" dirty="0" smtClean="0"/>
              <a:t>&lt;  </a:t>
            </a:r>
            <a:r>
              <a:rPr lang="en-US" b="1" dirty="0"/>
              <a:t>Maxillary </a:t>
            </a:r>
            <a:r>
              <a:rPr lang="en-US" b="1" dirty="0" smtClean="0"/>
              <a:t>Central incisor</a:t>
            </a:r>
          </a:p>
          <a:p>
            <a:endParaRPr lang="en-US" dirty="0" smtClean="0"/>
          </a:p>
          <a:p>
            <a:r>
              <a:rPr lang="en-US" sz="2800" dirty="0" smtClean="0"/>
              <a:t>Smaller than CI in all dimensions </a:t>
            </a:r>
            <a:r>
              <a:rPr lang="en-US" sz="2800" b="1" dirty="0" smtClean="0"/>
              <a:t>except root length</a:t>
            </a:r>
            <a:endParaRPr lang="en-IN" sz="2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357188" y="731838"/>
            <a:ext cx="8229600" cy="4525962"/>
          </a:xfrm>
        </p:spPr>
        <p:txBody>
          <a:bodyPr/>
          <a:lstStyle/>
          <a:p>
            <a:pPr algn="l">
              <a:buFont typeface="Wingdings" pitchFamily="2" charset="2"/>
              <a:buNone/>
            </a:pPr>
            <a:r>
              <a:rPr lang="en-US" b="1" dirty="0" smtClean="0"/>
              <a:t> Incisors</a:t>
            </a:r>
            <a:r>
              <a:rPr lang="en-US" dirty="0" smtClean="0"/>
              <a:t> :- They are the “cutting teeth”</a:t>
            </a:r>
          </a:p>
          <a:p>
            <a:pPr>
              <a:buFont typeface="Wingdings" pitchFamily="2" charset="2"/>
              <a:buNone/>
            </a:pPr>
            <a:r>
              <a:rPr lang="en-US" dirty="0" smtClean="0"/>
              <a:t> Sharp </a:t>
            </a:r>
            <a:r>
              <a:rPr lang="en-US" dirty="0" err="1" smtClean="0"/>
              <a:t>incisal</a:t>
            </a:r>
            <a:r>
              <a:rPr lang="en-US" dirty="0" smtClean="0"/>
              <a:t> edge                                        </a:t>
            </a:r>
          </a:p>
          <a:p>
            <a:pPr>
              <a:buFont typeface="Wingdings" pitchFamily="2" charset="2"/>
              <a:buNone/>
            </a:pPr>
            <a:r>
              <a:rPr lang="en-US" dirty="0" smtClean="0"/>
              <a:t> 			Central &amp; Lateral                             </a:t>
            </a:r>
          </a:p>
          <a:p>
            <a:pPr>
              <a:buFont typeface="Wingdings" pitchFamily="2" charset="2"/>
              <a:buNone/>
            </a:pPr>
            <a:endParaRPr lang="en-IN" dirty="0" smtClean="0"/>
          </a:p>
        </p:txBody>
      </p:sp>
      <p:pic>
        <p:nvPicPr>
          <p:cNvPr id="7171" name="Picture 2" descr="E:\Users\Dr.Shudhanshu Dixit\Desktop\gummy%20smile%202.jpg"/>
          <p:cNvPicPr>
            <a:picLocks noChangeAspect="1" noChangeArrowheads="1"/>
          </p:cNvPicPr>
          <p:nvPr/>
        </p:nvPicPr>
        <p:blipFill>
          <a:blip r:embed="rId2"/>
          <a:srcRect/>
          <a:stretch>
            <a:fillRect/>
          </a:stretch>
        </p:blipFill>
        <p:spPr bwMode="auto">
          <a:xfrm>
            <a:off x="928688" y="2695575"/>
            <a:ext cx="6500812" cy="3681413"/>
          </a:xfrm>
          <a:prstGeom prst="rect">
            <a:avLst/>
          </a:prstGeom>
          <a:noFill/>
          <a:ln w="9525">
            <a:noFill/>
            <a:miter lim="800000"/>
            <a:headEnd/>
            <a:tailEnd/>
          </a:ln>
        </p:spPr>
      </p:pic>
      <p:cxnSp>
        <p:nvCxnSpPr>
          <p:cNvPr id="9" name="Straight Arrow Connector 8"/>
          <p:cNvCxnSpPr/>
          <p:nvPr/>
        </p:nvCxnSpPr>
        <p:spPr>
          <a:xfrm rot="16200000" flipH="1">
            <a:off x="2357438" y="2928938"/>
            <a:ext cx="2143125" cy="10001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2928938" y="2357438"/>
            <a:ext cx="2071687" cy="20002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rot="5400000">
            <a:off x="2536032" y="2893219"/>
            <a:ext cx="2286000" cy="121443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rot="16200000" flipH="1">
            <a:off x="4071938" y="2571750"/>
            <a:ext cx="2071687" cy="16430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lstStyle/>
          <a:p>
            <a:r>
              <a:rPr lang="en-US" sz="4400" b="1" smtClean="0">
                <a:latin typeface="Times New Roman" pitchFamily="18" charset="0"/>
                <a:cs typeface="Times New Roman" pitchFamily="18" charset="0"/>
              </a:rPr>
              <a:t>Function :</a:t>
            </a:r>
            <a:endParaRPr lang="en-IN" smtClean="0"/>
          </a:p>
        </p:txBody>
      </p:sp>
      <p:sp>
        <p:nvSpPr>
          <p:cNvPr id="8195" name="Content Placeholder 5"/>
          <p:cNvSpPr>
            <a:spLocks noGrp="1"/>
          </p:cNvSpPr>
          <p:nvPr>
            <p:ph idx="1"/>
          </p:nvPr>
        </p:nvSpPr>
        <p:spPr>
          <a:xfrm>
            <a:off x="457200" y="1336675"/>
            <a:ext cx="8686800" cy="4530725"/>
          </a:xfrm>
        </p:spPr>
        <p:txBody>
          <a:bodyPr/>
          <a:lstStyle/>
          <a:p>
            <a:pPr algn="l">
              <a:buFont typeface="Wingdings" pitchFamily="2" charset="2"/>
              <a:buNone/>
            </a:pPr>
            <a:endParaRPr lang="en-US" sz="2800" smtClean="0">
              <a:latin typeface="Times New Roman" pitchFamily="18" charset="0"/>
              <a:cs typeface="Times New Roman" pitchFamily="18" charset="0"/>
            </a:endParaRPr>
          </a:p>
          <a:p>
            <a:pPr algn="l">
              <a:buFont typeface="Wingdings" pitchFamily="2" charset="2"/>
              <a:buNone/>
            </a:pPr>
            <a:r>
              <a:rPr lang="en-US" sz="2800" smtClean="0">
                <a:latin typeface="Times New Roman" pitchFamily="18" charset="0"/>
                <a:cs typeface="Times New Roman" pitchFamily="18" charset="0"/>
              </a:rPr>
              <a:t>- The incisors are </a:t>
            </a:r>
            <a:r>
              <a:rPr lang="en-US" sz="2800" b="1" smtClean="0">
                <a:latin typeface="Times New Roman" pitchFamily="18" charset="0"/>
                <a:cs typeface="Times New Roman" pitchFamily="18" charset="0"/>
              </a:rPr>
              <a:t>shearing</a:t>
            </a:r>
            <a:r>
              <a:rPr lang="en-US" sz="2800" smtClean="0">
                <a:latin typeface="Times New Roman" pitchFamily="18" charset="0"/>
                <a:cs typeface="Times New Roman" pitchFamily="18" charset="0"/>
              </a:rPr>
              <a:t> or </a:t>
            </a:r>
            <a:r>
              <a:rPr lang="en-US" sz="2800" b="1" smtClean="0">
                <a:latin typeface="Times New Roman" pitchFamily="18" charset="0"/>
                <a:cs typeface="Times New Roman" pitchFamily="18" charset="0"/>
              </a:rPr>
              <a:t>cutting</a:t>
            </a:r>
            <a:r>
              <a:rPr lang="en-US" sz="2800" smtClean="0">
                <a:latin typeface="Times New Roman" pitchFamily="18" charset="0"/>
                <a:cs typeface="Times New Roman" pitchFamily="18" charset="0"/>
              </a:rPr>
              <a:t> teeth.</a:t>
            </a:r>
          </a:p>
          <a:p>
            <a:pPr algn="l">
              <a:buFont typeface="Wingdings" pitchFamily="2" charset="2"/>
              <a:buNone/>
            </a:pPr>
            <a:r>
              <a:rPr lang="en-US" sz="2000" smtClean="0">
                <a:latin typeface="Times New Roman" pitchFamily="18" charset="0"/>
                <a:cs typeface="Times New Roman" pitchFamily="18" charset="0"/>
              </a:rPr>
              <a:t>(Their major function is to cut or bite food, slicing them using the sharp edge)</a:t>
            </a:r>
            <a:endParaRPr lang="en-IN" sz="2000" smtClean="0">
              <a:latin typeface="Times New Roman" pitchFamily="18" charset="0"/>
              <a:cs typeface="Times New Roman" pitchFamily="18" charset="0"/>
            </a:endParaRPr>
          </a:p>
          <a:p>
            <a:pPr algn="l">
              <a:buFont typeface="Wingdings" pitchFamily="2" charset="2"/>
              <a:buNone/>
            </a:pPr>
            <a:endParaRPr lang="en-US" sz="2800" smtClean="0">
              <a:latin typeface="Times New Roman" pitchFamily="18" charset="0"/>
              <a:cs typeface="Times New Roman" pitchFamily="18" charset="0"/>
            </a:endParaRPr>
          </a:p>
          <a:p>
            <a:pPr algn="l">
              <a:buFont typeface="Wingdings" pitchFamily="2" charset="2"/>
              <a:buNone/>
            </a:pPr>
            <a:r>
              <a:rPr lang="en-US" sz="2800" smtClean="0">
                <a:latin typeface="Times New Roman" pitchFamily="18" charset="0"/>
                <a:cs typeface="Times New Roman" pitchFamily="18" charset="0"/>
              </a:rPr>
              <a:t>- They provide aesthetic appeal to the face</a:t>
            </a:r>
          </a:p>
          <a:p>
            <a:pPr algn="l">
              <a:buFont typeface="Wingdings" pitchFamily="2" charset="2"/>
              <a:buNone/>
            </a:pPr>
            <a:r>
              <a:rPr lang="en-US" sz="2800" smtClean="0">
                <a:latin typeface="Times New Roman" pitchFamily="18" charset="0"/>
                <a:cs typeface="Times New Roman" pitchFamily="18" charset="0"/>
              </a:rPr>
              <a:t>- They support the lips which rest on them</a:t>
            </a:r>
          </a:p>
          <a:p>
            <a:pPr algn="l">
              <a:buFont typeface="Wingdings" pitchFamily="2" charset="2"/>
              <a:buNone/>
            </a:pPr>
            <a:r>
              <a:rPr lang="en-US" sz="2800" smtClean="0">
                <a:latin typeface="Times New Roman" pitchFamily="18" charset="0"/>
                <a:cs typeface="Times New Roman" pitchFamily="18" charset="0"/>
              </a:rPr>
              <a:t>- They help in speech (pronunciation of certain alphabets)</a:t>
            </a:r>
          </a:p>
          <a:p>
            <a:pPr algn="l">
              <a:buFont typeface="Wingdings" pitchFamily="2" charset="2"/>
              <a:buNone/>
            </a:pPr>
            <a:r>
              <a:rPr lang="en-US" sz="2800" smtClean="0">
                <a:latin typeface="Times New Roman" pitchFamily="18" charset="0"/>
                <a:cs typeface="Times New Roman" pitchFamily="18" charset="0"/>
              </a:rPr>
              <a:t>- Help in guiding the jaw when mouth is closed</a:t>
            </a:r>
          </a:p>
          <a:p>
            <a:pPr algn="l">
              <a:buFont typeface="Wingdings" pitchFamily="2" charset="2"/>
              <a:buNone/>
            </a:pPr>
            <a:endParaRPr lang="en-US" sz="2800" b="1"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b="1" smtClean="0"/>
              <a:t>Age of Eruption</a:t>
            </a:r>
            <a:endParaRPr lang="en-IN" b="1" smtClean="0"/>
          </a:p>
        </p:txBody>
      </p:sp>
      <p:sp>
        <p:nvSpPr>
          <p:cNvPr id="10243" name="Content Placeholder 2"/>
          <p:cNvSpPr>
            <a:spLocks noGrp="1"/>
          </p:cNvSpPr>
          <p:nvPr>
            <p:ph idx="1"/>
          </p:nvPr>
        </p:nvSpPr>
        <p:spPr>
          <a:xfrm>
            <a:off x="152400" y="1600200"/>
            <a:ext cx="4495800" cy="4530725"/>
          </a:xfrm>
        </p:spPr>
        <p:txBody>
          <a:bodyPr/>
          <a:lstStyle/>
          <a:p>
            <a:pPr>
              <a:buFont typeface="Wingdings" pitchFamily="2" charset="2"/>
              <a:buNone/>
            </a:pP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Deciduous : erupts between the age of 9 – 12 months.</a:t>
            </a:r>
          </a:p>
          <a:p>
            <a:pPr>
              <a:buFont typeface="Wingdings" pitchFamily="2" charset="2"/>
              <a:buNone/>
            </a:pPr>
            <a:endParaRPr lang="en-US" sz="2400" dirty="0" smtClean="0">
              <a:latin typeface="Comic Sans MS" pitchFamily="66" charset="0"/>
            </a:endParaRPr>
          </a:p>
          <a:p>
            <a:pPr>
              <a:buFont typeface="Wingdings" pitchFamily="2" charset="2"/>
              <a:buNone/>
            </a:pPr>
            <a:r>
              <a:rPr lang="en-US" sz="2400" dirty="0" smtClean="0">
                <a:latin typeface="Comic Sans MS" pitchFamily="66" charset="0"/>
              </a:rPr>
              <a:t>	Permanent : erupts between the age of 8-9 yrs</a:t>
            </a:r>
            <a:endParaRPr lang="en-IN" sz="2400" dirty="0" smtClean="0"/>
          </a:p>
        </p:txBody>
      </p:sp>
      <p:pic>
        <p:nvPicPr>
          <p:cNvPr id="10244" name="Picture 3" descr="D:\drsziara\UP 15-9-07\dentistry\text book dental anatomy\Morphology (text book)\Lakars_2yo.jpg"/>
          <p:cNvPicPr>
            <a:picLocks noChangeAspect="1" noChangeArrowheads="1"/>
          </p:cNvPicPr>
          <p:nvPr/>
        </p:nvPicPr>
        <p:blipFill>
          <a:blip r:embed="rId2"/>
          <a:srcRect/>
          <a:stretch>
            <a:fillRect/>
          </a:stretch>
        </p:blipFill>
        <p:spPr bwMode="auto">
          <a:xfrm>
            <a:off x="4953000" y="1981200"/>
            <a:ext cx="3987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TotalTime>
  <Words>1114</Words>
  <Application>Microsoft Office PowerPoint</Application>
  <PresentationFormat>On-screen Show (4:3)</PresentationFormat>
  <Paragraphs>362</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Permanent Maxillary Lateral Incisor </vt:lpstr>
      <vt:lpstr>Specific learning Objectives </vt:lpstr>
      <vt:lpstr>Contents  </vt:lpstr>
      <vt:lpstr>Slide 4</vt:lpstr>
      <vt:lpstr>    2 in number (Right &amp; Left)  Mesial side : Maxillary central incisor  Distal side : Maxillary canine   Maxillary central incisor and lateral are similar in anatomy and complement each other in function       </vt:lpstr>
      <vt:lpstr>Overall dimensions</vt:lpstr>
      <vt:lpstr>Slide 7</vt:lpstr>
      <vt:lpstr>Function :</vt:lpstr>
      <vt:lpstr>Age of Eruption</vt:lpstr>
      <vt:lpstr>Slide 10</vt:lpstr>
      <vt:lpstr>Tooth notation </vt:lpstr>
      <vt:lpstr>Chronology </vt:lpstr>
      <vt:lpstr>Dimensions </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Mesial Aspect </vt:lpstr>
      <vt:lpstr>Slide 31</vt:lpstr>
      <vt:lpstr>Mesial aspect</vt:lpstr>
      <vt:lpstr>Slide 33</vt:lpstr>
      <vt:lpstr>Slide 34</vt:lpstr>
      <vt:lpstr>DISTAL ASPECT</vt:lpstr>
      <vt:lpstr>Slide 36</vt:lpstr>
      <vt:lpstr>Only 4 differences  (compared to mesial aspect)</vt:lpstr>
      <vt:lpstr>Slide 38</vt:lpstr>
      <vt:lpstr>Slide 39</vt:lpstr>
      <vt:lpstr>Slide 40</vt:lpstr>
      <vt:lpstr>Slide 41</vt:lpstr>
      <vt:lpstr>Slide 42</vt:lpstr>
      <vt:lpstr>SUMMARY</vt:lpstr>
      <vt:lpstr>Take home message </vt:lpstr>
      <vt:lpstr>References</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 lateral incisor </dc:title>
  <dc:creator>dell</dc:creator>
  <cp:lastModifiedBy>OP</cp:lastModifiedBy>
  <cp:revision>44</cp:revision>
  <dcterms:created xsi:type="dcterms:W3CDTF">2015-11-26T03:53:01Z</dcterms:created>
  <dcterms:modified xsi:type="dcterms:W3CDTF">2023-03-03T10:25:27Z</dcterms:modified>
</cp:coreProperties>
</file>